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6" r:id="rId3"/>
    <p:sldId id="257" r:id="rId4"/>
    <p:sldId id="283" r:id="rId5"/>
    <p:sldId id="285" r:id="rId6"/>
    <p:sldId id="286" r:id="rId7"/>
    <p:sldId id="287" r:id="rId8"/>
    <p:sldId id="310" r:id="rId9"/>
    <p:sldId id="288" r:id="rId10"/>
    <p:sldId id="289" r:id="rId11"/>
    <p:sldId id="311" r:id="rId12"/>
    <p:sldId id="290" r:id="rId13"/>
    <p:sldId id="291" r:id="rId14"/>
    <p:sldId id="312" r:id="rId15"/>
    <p:sldId id="292" r:id="rId16"/>
    <p:sldId id="313" r:id="rId17"/>
    <p:sldId id="293" r:id="rId18"/>
    <p:sldId id="314" r:id="rId19"/>
    <p:sldId id="294" r:id="rId20"/>
    <p:sldId id="315" r:id="rId21"/>
    <p:sldId id="295" r:id="rId22"/>
    <p:sldId id="296" r:id="rId23"/>
    <p:sldId id="297" r:id="rId24"/>
    <p:sldId id="298" r:id="rId25"/>
    <p:sldId id="316" r:id="rId26"/>
    <p:sldId id="300" r:id="rId27"/>
    <p:sldId id="301" r:id="rId28"/>
    <p:sldId id="302" r:id="rId29"/>
    <p:sldId id="303" r:id="rId30"/>
    <p:sldId id="309" r:id="rId31"/>
    <p:sldId id="308" r:id="rId32"/>
    <p:sldId id="279" r:id="rId33"/>
  </p:sldIdLst>
  <p:sldSz cx="9144000" cy="5715000" type="screen16x1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7" d="100"/>
          <a:sy n="97" d="100"/>
        </p:scale>
        <p:origin x="-576" y="-96"/>
      </p:cViewPr>
      <p:guideLst>
        <p:guide orient="horz" pos="180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87420B-2C12-435B-8D5D-685AB1A71253}" type="datetimeFigureOut">
              <a:rPr lang="en-US" smtClean="0"/>
              <a:t>7/6/2016</a:t>
            </a:fld>
            <a:endParaRPr lang="en-US"/>
          </a:p>
        </p:txBody>
      </p:sp>
      <p:sp>
        <p:nvSpPr>
          <p:cNvPr id="4" name="Slide Image Placehold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E2ACD5-FC20-4EC9-994F-712FE4492FBD}" type="slidenum">
              <a:rPr lang="en-US" smtClean="0"/>
              <a:t>‹#›</a:t>
            </a:fld>
            <a:endParaRPr lang="en-US"/>
          </a:p>
        </p:txBody>
      </p:sp>
    </p:spTree>
    <p:extLst>
      <p:ext uri="{BB962C8B-B14F-4D97-AF65-F5344CB8AC3E}">
        <p14:creationId xmlns:p14="http://schemas.microsoft.com/office/powerpoint/2010/main" val="1114097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Shape 84"/>
          <p:cNvSpPr>
            <a:spLocks noGrp="1" noRot="1" noChangeAspect="1"/>
          </p:cNvSpPr>
          <p:nvPr>
            <p:ph type="sldImg" idx="2"/>
          </p:nvPr>
        </p:nvSpPr>
        <p:spPr>
          <a:xfrm>
            <a:off x="685800" y="685800"/>
            <a:ext cx="54864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Shape 8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a:spLocks noGrp="1" noRot="1" noChangeAspect="1"/>
          </p:cNvSpPr>
          <p:nvPr>
            <p:ph type="sldImg" idx="2"/>
          </p:nvPr>
        </p:nvSpPr>
        <p:spPr>
          <a:xfrm>
            <a:off x="685800" y="685800"/>
            <a:ext cx="54864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0" name="Shape 9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a:spLocks noGrp="1" noRot="1" noChangeAspect="1"/>
          </p:cNvSpPr>
          <p:nvPr>
            <p:ph type="sldImg" idx="2"/>
          </p:nvPr>
        </p:nvSpPr>
        <p:spPr>
          <a:xfrm>
            <a:off x="685800" y="685800"/>
            <a:ext cx="54864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0" name="Shape 9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Shape 271"/>
          <p:cNvSpPr>
            <a:spLocks noGrp="1" noRot="1" noChangeAspect="1"/>
          </p:cNvSpPr>
          <p:nvPr>
            <p:ph type="sldImg" idx="2"/>
          </p:nvPr>
        </p:nvSpPr>
        <p:spPr>
          <a:xfrm>
            <a:off x="685800" y="685800"/>
            <a:ext cx="54864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72" name="Shape 27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75355"/>
            <a:ext cx="7772400" cy="1225021"/>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672417"/>
            <a:ext cx="7772400" cy="113506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27542"/>
            <a:ext cx="3008313" cy="9683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0"/>
            <a:ext cx="5486400" cy="4722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865"/>
            <a:ext cx="2057400" cy="487627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865"/>
            <a:ext cx="6019800" cy="48762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bg>
      <p:bgPr>
        <a:solidFill>
          <a:srgbClr val="004C52"/>
        </a:solidFill>
        <a:effectLst/>
      </p:bgPr>
    </p:bg>
    <p:spTree>
      <p:nvGrpSpPr>
        <p:cNvPr id="1" name="Shape 8"/>
        <p:cNvGrpSpPr/>
        <p:nvPr/>
      </p:nvGrpSpPr>
      <p:grpSpPr>
        <a:xfrm>
          <a:off x="0" y="0"/>
          <a:ext cx="0" cy="0"/>
          <a:chOff x="0" y="0"/>
          <a:chExt cx="0" cy="0"/>
        </a:xfrm>
      </p:grpSpPr>
      <p:sp>
        <p:nvSpPr>
          <p:cNvPr id="9" name="Shape 9"/>
          <p:cNvSpPr/>
          <p:nvPr/>
        </p:nvSpPr>
        <p:spPr>
          <a:xfrm flipH="1">
            <a:off x="6025" y="335085"/>
            <a:ext cx="9150050" cy="4996386"/>
          </a:xfrm>
          <a:custGeom>
            <a:avLst/>
            <a:gdLst/>
            <a:ahLst/>
            <a:cxnLst/>
            <a:rect l="0" t="0" r="0" b="0"/>
            <a:pathLst>
              <a:path w="366002" h="149344" extrusionOk="0">
                <a:moveTo>
                  <a:pt x="0" y="55491"/>
                </a:moveTo>
                <a:lnTo>
                  <a:pt x="0" y="107122"/>
                </a:lnTo>
                <a:lnTo>
                  <a:pt x="96507" y="149344"/>
                </a:lnTo>
                <a:lnTo>
                  <a:pt x="366002" y="116290"/>
                </a:lnTo>
                <a:lnTo>
                  <a:pt x="366002" y="40050"/>
                </a:lnTo>
                <a:lnTo>
                  <a:pt x="274079" y="0"/>
                </a:lnTo>
                <a:close/>
              </a:path>
            </a:pathLst>
          </a:custGeom>
          <a:solidFill>
            <a:srgbClr val="00AE9D">
              <a:alpha val="83460"/>
            </a:srgbClr>
          </a:solidFill>
          <a:ln>
            <a:noFill/>
          </a:ln>
        </p:spPr>
      </p:sp>
      <p:sp>
        <p:nvSpPr>
          <p:cNvPr id="10" name="Shape 10"/>
          <p:cNvSpPr/>
          <p:nvPr/>
        </p:nvSpPr>
        <p:spPr>
          <a:xfrm>
            <a:off x="-5900" y="844423"/>
            <a:ext cx="9144150" cy="4188667"/>
          </a:xfrm>
          <a:custGeom>
            <a:avLst/>
            <a:gdLst/>
            <a:ahLst/>
            <a:cxnLst/>
            <a:rect l="0" t="0" r="0" b="0"/>
            <a:pathLst>
              <a:path w="365766" h="150792" extrusionOk="0">
                <a:moveTo>
                  <a:pt x="365766" y="12416"/>
                </a:moveTo>
                <a:lnTo>
                  <a:pt x="289997" y="0"/>
                </a:lnTo>
                <a:lnTo>
                  <a:pt x="0" y="55421"/>
                </a:lnTo>
                <a:lnTo>
                  <a:pt x="0" y="127486"/>
                </a:lnTo>
                <a:lnTo>
                  <a:pt x="70927" y="150792"/>
                </a:lnTo>
                <a:lnTo>
                  <a:pt x="365766" y="122256"/>
                </a:lnTo>
                <a:close/>
              </a:path>
            </a:pathLst>
          </a:custGeom>
          <a:solidFill>
            <a:srgbClr val="00AE9D">
              <a:alpha val="26540"/>
            </a:srgbClr>
          </a:solidFill>
          <a:ln>
            <a:noFill/>
          </a:ln>
        </p:spPr>
      </p:sp>
      <p:sp>
        <p:nvSpPr>
          <p:cNvPr id="11" name="Shape 11"/>
          <p:cNvSpPr/>
          <p:nvPr/>
        </p:nvSpPr>
        <p:spPr>
          <a:xfrm>
            <a:off x="3" y="1501223"/>
            <a:ext cx="9156075" cy="3210069"/>
          </a:xfrm>
          <a:custGeom>
            <a:avLst/>
            <a:gdLst/>
            <a:ahLst/>
            <a:cxnLst/>
            <a:rect l="0" t="0" r="0" b="0"/>
            <a:pathLst>
              <a:path w="366243" h="106157" extrusionOk="0">
                <a:moveTo>
                  <a:pt x="241" y="0"/>
                </a:moveTo>
                <a:lnTo>
                  <a:pt x="0" y="77929"/>
                </a:lnTo>
                <a:lnTo>
                  <a:pt x="366243" y="106157"/>
                </a:lnTo>
                <a:lnTo>
                  <a:pt x="366243" y="4102"/>
                </a:lnTo>
                <a:close/>
              </a:path>
            </a:pathLst>
          </a:custGeom>
          <a:solidFill>
            <a:srgbClr val="ABE33F">
              <a:alpha val="81150"/>
            </a:srgbClr>
          </a:solidFill>
          <a:ln>
            <a:noFill/>
          </a:ln>
        </p:spPr>
      </p:sp>
      <p:sp>
        <p:nvSpPr>
          <p:cNvPr id="12" name="Shape 12"/>
          <p:cNvSpPr txBox="1">
            <a:spLocks noGrp="1"/>
          </p:cNvSpPr>
          <p:nvPr>
            <p:ph type="ctrTitle"/>
          </p:nvPr>
        </p:nvSpPr>
        <p:spPr>
          <a:xfrm>
            <a:off x="1719028" y="2213140"/>
            <a:ext cx="5705999" cy="1288666"/>
          </a:xfrm>
          <a:prstGeom prst="rect">
            <a:avLst/>
          </a:prstGeom>
        </p:spPr>
        <p:txBody>
          <a:bodyPr lIns="91425" tIns="91425" rIns="91425" bIns="91425" anchor="ctr" anchorCtr="0"/>
          <a:lstStyle>
            <a:lvl1pPr lvl="0" algn="ctr">
              <a:spcBef>
                <a:spcPts val="0"/>
              </a:spcBef>
              <a:buSzPct val="100000"/>
              <a:defRPr sz="4800"/>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36"/>
        <p:cNvGrpSpPr/>
        <p:nvPr/>
      </p:nvGrpSpPr>
      <p:grpSpPr>
        <a:xfrm>
          <a:off x="0" y="0"/>
          <a:ext cx="0" cy="0"/>
          <a:chOff x="0" y="0"/>
          <a:chExt cx="0" cy="0"/>
        </a:xfrm>
      </p:grpSpPr>
      <p:grpSp>
        <p:nvGrpSpPr>
          <p:cNvPr id="2" name="Shape 37"/>
          <p:cNvGrpSpPr/>
          <p:nvPr/>
        </p:nvGrpSpPr>
        <p:grpSpPr>
          <a:xfrm>
            <a:off x="-6025" y="0"/>
            <a:ext cx="9168125" cy="5736778"/>
            <a:chOff x="-6025" y="0"/>
            <a:chExt cx="9168125" cy="5163100"/>
          </a:xfrm>
        </p:grpSpPr>
        <p:sp>
          <p:nvSpPr>
            <p:cNvPr id="38" name="Shape 38"/>
            <p:cNvSpPr/>
            <p:nvPr/>
          </p:nvSpPr>
          <p:spPr>
            <a:xfrm>
              <a:off x="0" y="0"/>
              <a:ext cx="8552900" cy="1333000"/>
            </a:xfrm>
            <a:custGeom>
              <a:avLst/>
              <a:gdLst/>
              <a:ahLst/>
              <a:cxnLst/>
              <a:rect l="0" t="0" r="0" b="0"/>
              <a:pathLst>
                <a:path w="342116" h="53320" extrusionOk="0">
                  <a:moveTo>
                    <a:pt x="0" y="0"/>
                  </a:moveTo>
                  <a:lnTo>
                    <a:pt x="0" y="53320"/>
                  </a:lnTo>
                  <a:lnTo>
                    <a:pt x="342116" y="0"/>
                  </a:lnTo>
                  <a:close/>
                </a:path>
              </a:pathLst>
            </a:custGeom>
            <a:solidFill>
              <a:srgbClr val="004C52"/>
            </a:solidFill>
            <a:ln>
              <a:noFill/>
            </a:ln>
          </p:spPr>
        </p:sp>
        <p:sp>
          <p:nvSpPr>
            <p:cNvPr id="39" name="Shape 39"/>
            <p:cNvSpPr/>
            <p:nvPr/>
          </p:nvSpPr>
          <p:spPr>
            <a:xfrm>
              <a:off x="2563450" y="0"/>
              <a:ext cx="6580550" cy="1272675"/>
            </a:xfrm>
            <a:custGeom>
              <a:avLst/>
              <a:gdLst/>
              <a:ahLst/>
              <a:cxnLst/>
              <a:rect l="0" t="0" r="0" b="0"/>
              <a:pathLst>
                <a:path w="263222" h="50907" extrusionOk="0">
                  <a:moveTo>
                    <a:pt x="0" y="0"/>
                  </a:moveTo>
                  <a:lnTo>
                    <a:pt x="217381" y="50907"/>
                  </a:lnTo>
                  <a:lnTo>
                    <a:pt x="263222" y="10133"/>
                  </a:lnTo>
                  <a:lnTo>
                    <a:pt x="263222" y="0"/>
                  </a:lnTo>
                  <a:close/>
                </a:path>
              </a:pathLst>
            </a:custGeom>
            <a:solidFill>
              <a:srgbClr val="00AE9D">
                <a:alpha val="83460"/>
              </a:srgbClr>
            </a:solidFill>
            <a:ln>
              <a:noFill/>
            </a:ln>
          </p:spPr>
        </p:sp>
        <p:sp>
          <p:nvSpPr>
            <p:cNvPr id="40" name="Shape 40"/>
            <p:cNvSpPr/>
            <p:nvPr/>
          </p:nvSpPr>
          <p:spPr>
            <a:xfrm>
              <a:off x="-6025" y="2"/>
              <a:ext cx="7298300" cy="1471709"/>
            </a:xfrm>
            <a:custGeom>
              <a:avLst/>
              <a:gdLst/>
              <a:ahLst/>
              <a:cxnLst/>
              <a:rect l="0" t="0" r="0" b="0"/>
              <a:pathLst>
                <a:path w="291932" h="58628" extrusionOk="0">
                  <a:moveTo>
                    <a:pt x="0" y="18578"/>
                  </a:moveTo>
                  <a:lnTo>
                    <a:pt x="241" y="34019"/>
                  </a:lnTo>
                  <a:lnTo>
                    <a:pt x="221482" y="58628"/>
                  </a:lnTo>
                  <a:lnTo>
                    <a:pt x="291932" y="0"/>
                  </a:lnTo>
                  <a:close/>
                </a:path>
              </a:pathLst>
            </a:custGeom>
            <a:solidFill>
              <a:srgbClr val="ABE33F">
                <a:alpha val="81150"/>
              </a:srgbClr>
            </a:solidFill>
            <a:ln>
              <a:noFill/>
            </a:ln>
          </p:spPr>
        </p:sp>
        <p:sp>
          <p:nvSpPr>
            <p:cNvPr id="41" name="Shape 41"/>
            <p:cNvSpPr/>
            <p:nvPr/>
          </p:nvSpPr>
          <p:spPr>
            <a:xfrm>
              <a:off x="3596100" y="4667000"/>
              <a:ext cx="5090700" cy="476500"/>
            </a:xfrm>
            <a:custGeom>
              <a:avLst/>
              <a:gdLst/>
              <a:ahLst/>
              <a:cxnLst/>
              <a:rect l="0" t="0" r="0" b="0"/>
              <a:pathLst>
                <a:path w="203628" h="19060" extrusionOk="0">
                  <a:moveTo>
                    <a:pt x="0" y="19060"/>
                  </a:moveTo>
                  <a:lnTo>
                    <a:pt x="203628" y="19060"/>
                  </a:lnTo>
                  <a:lnTo>
                    <a:pt x="157305" y="0"/>
                  </a:lnTo>
                  <a:close/>
                </a:path>
              </a:pathLst>
            </a:custGeom>
            <a:solidFill>
              <a:srgbClr val="004C52"/>
            </a:solidFill>
            <a:ln>
              <a:noFill/>
            </a:ln>
          </p:spPr>
        </p:sp>
        <p:sp>
          <p:nvSpPr>
            <p:cNvPr id="42" name="Shape 42"/>
            <p:cNvSpPr/>
            <p:nvPr/>
          </p:nvSpPr>
          <p:spPr>
            <a:xfrm>
              <a:off x="5525000" y="4692625"/>
              <a:ext cx="3637100" cy="470475"/>
            </a:xfrm>
            <a:custGeom>
              <a:avLst/>
              <a:gdLst/>
              <a:ahLst/>
              <a:cxnLst/>
              <a:rect l="0" t="0" r="0" b="0"/>
              <a:pathLst>
                <a:path w="145484" h="18819" extrusionOk="0">
                  <a:moveTo>
                    <a:pt x="145484" y="0"/>
                  </a:moveTo>
                  <a:lnTo>
                    <a:pt x="145484" y="18819"/>
                  </a:lnTo>
                  <a:lnTo>
                    <a:pt x="0" y="18819"/>
                  </a:lnTo>
                  <a:close/>
                </a:path>
              </a:pathLst>
            </a:custGeom>
            <a:solidFill>
              <a:srgbClr val="00AE9D">
                <a:alpha val="83460"/>
              </a:srgbClr>
            </a:solidFill>
            <a:ln>
              <a:noFill/>
            </a:ln>
          </p:spPr>
        </p:sp>
        <p:sp>
          <p:nvSpPr>
            <p:cNvPr id="43" name="Shape 43"/>
            <p:cNvSpPr/>
            <p:nvPr/>
          </p:nvSpPr>
          <p:spPr>
            <a:xfrm>
              <a:off x="7521475" y="4023125"/>
              <a:ext cx="1634600" cy="1139975"/>
            </a:xfrm>
            <a:custGeom>
              <a:avLst/>
              <a:gdLst/>
              <a:ahLst/>
              <a:cxnLst/>
              <a:rect l="0" t="0" r="0" b="0"/>
              <a:pathLst>
                <a:path w="65384" h="45599" extrusionOk="0">
                  <a:moveTo>
                    <a:pt x="65384" y="27022"/>
                  </a:moveTo>
                  <a:lnTo>
                    <a:pt x="65384" y="0"/>
                  </a:lnTo>
                  <a:lnTo>
                    <a:pt x="0" y="45599"/>
                  </a:lnTo>
                  <a:close/>
                </a:path>
              </a:pathLst>
            </a:custGeom>
            <a:solidFill>
              <a:srgbClr val="ABE33F">
                <a:alpha val="81150"/>
              </a:srgbClr>
            </a:solidFill>
            <a:ln>
              <a:noFill/>
            </a:ln>
          </p:spPr>
        </p:sp>
      </p:grpSp>
      <p:sp>
        <p:nvSpPr>
          <p:cNvPr id="44" name="Shape 44"/>
          <p:cNvSpPr txBox="1">
            <a:spLocks noGrp="1"/>
          </p:cNvSpPr>
          <p:nvPr>
            <p:ph type="title"/>
          </p:nvPr>
        </p:nvSpPr>
        <p:spPr>
          <a:xfrm>
            <a:off x="886653" y="442667"/>
            <a:ext cx="7370699" cy="952667"/>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45" name="Shape 45"/>
          <p:cNvSpPr txBox="1">
            <a:spLocks noGrp="1"/>
          </p:cNvSpPr>
          <p:nvPr>
            <p:ph type="body" idx="1"/>
          </p:nvPr>
        </p:nvSpPr>
        <p:spPr>
          <a:xfrm>
            <a:off x="904928" y="1662056"/>
            <a:ext cx="3560099" cy="3811000"/>
          </a:xfrm>
          <a:prstGeom prst="rect">
            <a:avLst/>
          </a:prstGeom>
        </p:spPr>
        <p:txBody>
          <a:bodyPr lIns="91425" tIns="91425" rIns="91425" bIns="91425" anchor="t" anchorCtr="0"/>
          <a:lstStyle>
            <a:lvl1pPr lvl="0">
              <a:spcBef>
                <a:spcPts val="0"/>
              </a:spcBef>
              <a:buSzPct val="100000"/>
              <a:defRPr sz="1800"/>
            </a:lvl1pPr>
            <a:lvl2pPr lvl="1">
              <a:spcBef>
                <a:spcPts val="0"/>
              </a:spcBef>
              <a:buSzPct val="100000"/>
              <a:defRPr sz="1800"/>
            </a:lvl2pPr>
            <a:lvl3pPr lvl="2">
              <a:spcBef>
                <a:spcPts val="0"/>
              </a:spcBef>
              <a:buSzPct val="100000"/>
              <a:defRPr sz="1800"/>
            </a:lvl3pPr>
            <a:lvl4pPr lvl="3">
              <a:spcBef>
                <a:spcPts val="0"/>
              </a:spcBef>
              <a:buSzPct val="100000"/>
              <a:defRPr sz="1800"/>
            </a:lvl4pPr>
            <a:lvl5pPr lvl="4">
              <a:spcBef>
                <a:spcPts val="0"/>
              </a:spcBef>
              <a:buSzPct val="100000"/>
              <a:defRPr sz="1800"/>
            </a:lvl5pPr>
            <a:lvl6pPr lvl="5">
              <a:spcBef>
                <a:spcPts val="0"/>
              </a:spcBef>
              <a:buSzPct val="100000"/>
              <a:defRPr sz="1800"/>
            </a:lvl6pPr>
            <a:lvl7pPr lvl="6">
              <a:spcBef>
                <a:spcPts val="0"/>
              </a:spcBef>
              <a:buSzPct val="100000"/>
              <a:defRPr sz="1800"/>
            </a:lvl7pPr>
            <a:lvl8pPr lvl="7">
              <a:spcBef>
                <a:spcPts val="0"/>
              </a:spcBef>
              <a:buSzPct val="100000"/>
              <a:defRPr sz="1800"/>
            </a:lvl8pPr>
            <a:lvl9pPr lvl="8">
              <a:spcBef>
                <a:spcPts val="0"/>
              </a:spcBef>
              <a:buSzPct val="100000"/>
              <a:defRPr sz="1800"/>
            </a:lvl9pPr>
          </a:lstStyle>
          <a:p>
            <a:endParaRPr/>
          </a:p>
        </p:txBody>
      </p:sp>
      <p:sp>
        <p:nvSpPr>
          <p:cNvPr id="46" name="Shape 46"/>
          <p:cNvSpPr txBox="1">
            <a:spLocks noGrp="1"/>
          </p:cNvSpPr>
          <p:nvPr>
            <p:ph type="body" idx="2"/>
          </p:nvPr>
        </p:nvSpPr>
        <p:spPr>
          <a:xfrm>
            <a:off x="4679182" y="1662056"/>
            <a:ext cx="3560099" cy="3811000"/>
          </a:xfrm>
          <a:prstGeom prst="rect">
            <a:avLst/>
          </a:prstGeom>
        </p:spPr>
        <p:txBody>
          <a:bodyPr lIns="91425" tIns="91425" rIns="91425" bIns="91425" anchor="t" anchorCtr="0"/>
          <a:lstStyle>
            <a:lvl1pPr lvl="0">
              <a:spcBef>
                <a:spcPts val="0"/>
              </a:spcBef>
              <a:buSzPct val="100000"/>
              <a:defRPr sz="1800"/>
            </a:lvl1pPr>
            <a:lvl2pPr lvl="1">
              <a:spcBef>
                <a:spcPts val="0"/>
              </a:spcBef>
              <a:buSzPct val="100000"/>
              <a:defRPr sz="1800"/>
            </a:lvl2pPr>
            <a:lvl3pPr lvl="2">
              <a:spcBef>
                <a:spcPts val="0"/>
              </a:spcBef>
              <a:buSzPct val="100000"/>
              <a:defRPr sz="1800"/>
            </a:lvl3pPr>
            <a:lvl4pPr lvl="3">
              <a:spcBef>
                <a:spcPts val="0"/>
              </a:spcBef>
              <a:buSzPct val="100000"/>
              <a:defRPr sz="1800"/>
            </a:lvl4pPr>
            <a:lvl5pPr lvl="4">
              <a:spcBef>
                <a:spcPts val="0"/>
              </a:spcBef>
              <a:buSzPct val="100000"/>
              <a:defRPr sz="1800"/>
            </a:lvl5pPr>
            <a:lvl6pPr lvl="5">
              <a:spcBef>
                <a:spcPts val="0"/>
              </a:spcBef>
              <a:buSzPct val="100000"/>
              <a:defRPr sz="1800"/>
            </a:lvl6pPr>
            <a:lvl7pPr lvl="6">
              <a:spcBef>
                <a:spcPts val="0"/>
              </a:spcBef>
              <a:buSzPct val="100000"/>
              <a:defRPr sz="1800"/>
            </a:lvl7pPr>
            <a:lvl8pPr lvl="7">
              <a:spcBef>
                <a:spcPts val="0"/>
              </a:spcBef>
              <a:buSzPct val="100000"/>
              <a:defRPr sz="1800"/>
            </a:lvl8pPr>
            <a:lvl9pPr lvl="8">
              <a:spcBef>
                <a:spcPts val="0"/>
              </a:spcBef>
              <a:buSzPct val="100000"/>
              <a:defRPr sz="18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76"/>
        <p:cNvGrpSpPr/>
        <p:nvPr/>
      </p:nvGrpSpPr>
      <p:grpSpPr>
        <a:xfrm>
          <a:off x="0" y="0"/>
          <a:ext cx="0" cy="0"/>
          <a:chOff x="0" y="0"/>
          <a:chExt cx="0" cy="0"/>
        </a:xfrm>
      </p:grpSpPr>
      <p:sp>
        <p:nvSpPr>
          <p:cNvPr id="77" name="Shape 77"/>
          <p:cNvSpPr/>
          <p:nvPr/>
        </p:nvSpPr>
        <p:spPr>
          <a:xfrm>
            <a:off x="-2355" y="1"/>
            <a:ext cx="5209571" cy="1092616"/>
          </a:xfrm>
          <a:custGeom>
            <a:avLst/>
            <a:gdLst/>
            <a:ahLst/>
            <a:cxnLst/>
            <a:rect l="0" t="0" r="0" b="0"/>
            <a:pathLst>
              <a:path w="342116" h="53320" extrusionOk="0">
                <a:moveTo>
                  <a:pt x="0" y="0"/>
                </a:moveTo>
                <a:lnTo>
                  <a:pt x="0" y="53320"/>
                </a:lnTo>
                <a:lnTo>
                  <a:pt x="342116" y="0"/>
                </a:lnTo>
                <a:close/>
              </a:path>
            </a:pathLst>
          </a:custGeom>
          <a:solidFill>
            <a:srgbClr val="004C52"/>
          </a:solidFill>
          <a:ln>
            <a:noFill/>
          </a:ln>
        </p:spPr>
      </p:sp>
      <p:sp>
        <p:nvSpPr>
          <p:cNvPr id="78" name="Shape 78"/>
          <p:cNvSpPr/>
          <p:nvPr/>
        </p:nvSpPr>
        <p:spPr>
          <a:xfrm>
            <a:off x="-6025" y="3"/>
            <a:ext cx="4445394" cy="1206270"/>
          </a:xfrm>
          <a:custGeom>
            <a:avLst/>
            <a:gdLst/>
            <a:ahLst/>
            <a:cxnLst/>
            <a:rect l="0" t="0" r="0" b="0"/>
            <a:pathLst>
              <a:path w="291932" h="58628" extrusionOk="0">
                <a:moveTo>
                  <a:pt x="0" y="18578"/>
                </a:moveTo>
                <a:lnTo>
                  <a:pt x="241" y="34019"/>
                </a:lnTo>
                <a:lnTo>
                  <a:pt x="221482" y="58628"/>
                </a:lnTo>
                <a:lnTo>
                  <a:pt x="291932" y="0"/>
                </a:lnTo>
                <a:close/>
              </a:path>
            </a:pathLst>
          </a:custGeom>
          <a:solidFill>
            <a:srgbClr val="ABE33F">
              <a:alpha val="81150"/>
            </a:srgbClr>
          </a:solidFill>
          <a:ln>
            <a:noFill/>
          </a:ln>
        </p:spPr>
      </p:sp>
      <p:sp>
        <p:nvSpPr>
          <p:cNvPr id="79" name="Shape 79"/>
          <p:cNvSpPr/>
          <p:nvPr/>
        </p:nvSpPr>
        <p:spPr>
          <a:xfrm>
            <a:off x="6375478" y="5273053"/>
            <a:ext cx="2548913" cy="445421"/>
          </a:xfrm>
          <a:custGeom>
            <a:avLst/>
            <a:gdLst/>
            <a:ahLst/>
            <a:cxnLst/>
            <a:rect l="0" t="0" r="0" b="0"/>
            <a:pathLst>
              <a:path w="203628" h="19060" extrusionOk="0">
                <a:moveTo>
                  <a:pt x="0" y="19060"/>
                </a:moveTo>
                <a:lnTo>
                  <a:pt x="203628" y="19060"/>
                </a:lnTo>
                <a:lnTo>
                  <a:pt x="157305" y="0"/>
                </a:lnTo>
                <a:close/>
              </a:path>
            </a:pathLst>
          </a:custGeom>
          <a:solidFill>
            <a:srgbClr val="004C52"/>
          </a:solidFill>
          <a:ln>
            <a:noFill/>
          </a:ln>
        </p:spPr>
      </p:sp>
      <p:sp>
        <p:nvSpPr>
          <p:cNvPr id="80" name="Shape 80"/>
          <p:cNvSpPr/>
          <p:nvPr/>
        </p:nvSpPr>
        <p:spPr>
          <a:xfrm>
            <a:off x="7341180" y="5297004"/>
            <a:ext cx="1821095" cy="439789"/>
          </a:xfrm>
          <a:custGeom>
            <a:avLst/>
            <a:gdLst/>
            <a:ahLst/>
            <a:cxnLst/>
            <a:rect l="0" t="0" r="0" b="0"/>
            <a:pathLst>
              <a:path w="145484" h="18819" extrusionOk="0">
                <a:moveTo>
                  <a:pt x="145484" y="0"/>
                </a:moveTo>
                <a:lnTo>
                  <a:pt x="145484" y="18819"/>
                </a:lnTo>
                <a:lnTo>
                  <a:pt x="0" y="18819"/>
                </a:lnTo>
                <a:close/>
              </a:path>
            </a:pathLst>
          </a:custGeom>
          <a:solidFill>
            <a:srgbClr val="00AE9D">
              <a:alpha val="83460"/>
            </a:srgbClr>
          </a:solidFill>
          <a:ln>
            <a:noFill/>
          </a:ln>
        </p:spPr>
      </p:sp>
      <p:sp>
        <p:nvSpPr>
          <p:cNvPr id="81" name="Shape 81"/>
          <p:cNvSpPr/>
          <p:nvPr/>
        </p:nvSpPr>
        <p:spPr>
          <a:xfrm>
            <a:off x="8340717" y="4671195"/>
            <a:ext cx="818444" cy="1065622"/>
          </a:xfrm>
          <a:custGeom>
            <a:avLst/>
            <a:gdLst/>
            <a:ahLst/>
            <a:cxnLst/>
            <a:rect l="0" t="0" r="0" b="0"/>
            <a:pathLst>
              <a:path w="65384" h="45599" extrusionOk="0">
                <a:moveTo>
                  <a:pt x="65384" y="27022"/>
                </a:moveTo>
                <a:lnTo>
                  <a:pt x="65384" y="0"/>
                </a:lnTo>
                <a:lnTo>
                  <a:pt x="0" y="45599"/>
                </a:lnTo>
                <a:close/>
              </a:path>
            </a:pathLst>
          </a:custGeom>
          <a:solidFill>
            <a:srgbClr val="ABE33F">
              <a:alpha val="81150"/>
            </a:srgbClr>
          </a:solidFill>
          <a:ln>
            <a:noFill/>
          </a:ln>
        </p:spPr>
      </p:sp>
      <p:sp>
        <p:nvSpPr>
          <p:cNvPr id="82" name="Shape 82"/>
          <p:cNvSpPr/>
          <p:nvPr/>
        </p:nvSpPr>
        <p:spPr>
          <a:xfrm>
            <a:off x="1559027" y="-6694"/>
            <a:ext cx="4116775" cy="1049861"/>
          </a:xfrm>
          <a:custGeom>
            <a:avLst/>
            <a:gdLst/>
            <a:ahLst/>
            <a:cxnLst/>
            <a:rect l="0" t="0" r="0" b="0"/>
            <a:pathLst>
              <a:path w="164671" h="37795" extrusionOk="0">
                <a:moveTo>
                  <a:pt x="0" y="241"/>
                </a:moveTo>
                <a:lnTo>
                  <a:pt x="132407" y="37795"/>
                </a:lnTo>
                <a:lnTo>
                  <a:pt x="164671" y="0"/>
                </a:lnTo>
                <a:lnTo>
                  <a:pt x="160329" y="241"/>
                </a:lnTo>
                <a:close/>
              </a:path>
            </a:pathLst>
          </a:custGeom>
          <a:solidFill>
            <a:srgbClr val="00AE9D">
              <a:alpha val="83460"/>
            </a:srgbClr>
          </a:solid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28865"/>
            <a:ext cx="8229600" cy="9525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333500"/>
            <a:ext cx="8229600" cy="37716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5296959"/>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7/6/2016</a:t>
            </a:fld>
            <a:endParaRPr lang="en-US"/>
          </a:p>
        </p:txBody>
      </p:sp>
      <p:sp>
        <p:nvSpPr>
          <p:cNvPr id="5" name="Footer Placeholder 4"/>
          <p:cNvSpPr>
            <a:spLocks noGrp="1"/>
          </p:cNvSpPr>
          <p:nvPr>
            <p:ph type="ftr" sz="quarter" idx="3"/>
          </p:nvPr>
        </p:nvSpPr>
        <p:spPr>
          <a:xfrm>
            <a:off x="3124200" y="5296959"/>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5296959"/>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body" idx="1"/>
          </p:nvPr>
        </p:nvSpPr>
        <p:spPr>
          <a:xfrm>
            <a:off x="886653" y="1776011"/>
            <a:ext cx="7370699" cy="3696999"/>
          </a:xfrm>
          <a:prstGeom prst="rect">
            <a:avLst/>
          </a:prstGeom>
          <a:noFill/>
          <a:ln>
            <a:noFill/>
          </a:ln>
        </p:spPr>
        <p:txBody>
          <a:bodyPr lIns="91425" tIns="91425" rIns="91425" bIns="91425" anchor="t" anchorCtr="0"/>
          <a:lstStyle>
            <a:lvl1pPr lvl="0">
              <a:spcBef>
                <a:spcPts val="600"/>
              </a:spcBef>
              <a:buClr>
                <a:srgbClr val="ABE33F"/>
              </a:buClr>
              <a:buSzPct val="100000"/>
              <a:buFont typeface="Karla"/>
              <a:buChar char="🔸"/>
              <a:defRPr sz="2400">
                <a:solidFill>
                  <a:srgbClr val="004C52"/>
                </a:solidFill>
                <a:latin typeface="Karla"/>
                <a:ea typeface="Karla"/>
                <a:cs typeface="Karla"/>
                <a:sym typeface="Karla"/>
              </a:defRPr>
            </a:lvl1pPr>
            <a:lvl2pPr lvl="1">
              <a:spcBef>
                <a:spcPts val="480"/>
              </a:spcBef>
              <a:buClr>
                <a:srgbClr val="ABE33F"/>
              </a:buClr>
              <a:buSzPct val="100000"/>
              <a:buFont typeface="Karla"/>
              <a:buChar char="🔸"/>
              <a:defRPr sz="2400">
                <a:solidFill>
                  <a:srgbClr val="004C52"/>
                </a:solidFill>
                <a:latin typeface="Karla"/>
                <a:ea typeface="Karla"/>
                <a:cs typeface="Karla"/>
                <a:sym typeface="Karla"/>
              </a:defRPr>
            </a:lvl2pPr>
            <a:lvl3pPr lvl="2">
              <a:spcBef>
                <a:spcPts val="480"/>
              </a:spcBef>
              <a:buClr>
                <a:srgbClr val="ABE33F"/>
              </a:buClr>
              <a:buSzPct val="100000"/>
              <a:buFont typeface="Karla"/>
              <a:buChar char="◇"/>
              <a:defRPr sz="2400">
                <a:solidFill>
                  <a:srgbClr val="004C52"/>
                </a:solidFill>
                <a:latin typeface="Karla"/>
                <a:ea typeface="Karla"/>
                <a:cs typeface="Karla"/>
                <a:sym typeface="Karla"/>
              </a:defRPr>
            </a:lvl3pPr>
            <a:lvl4pPr lvl="3">
              <a:spcBef>
                <a:spcPts val="360"/>
              </a:spcBef>
              <a:buClr>
                <a:srgbClr val="004C52"/>
              </a:buClr>
              <a:buSzPct val="100000"/>
              <a:buFont typeface="Karla"/>
              <a:defRPr sz="2400">
                <a:solidFill>
                  <a:srgbClr val="004C52"/>
                </a:solidFill>
                <a:latin typeface="Karla"/>
                <a:ea typeface="Karla"/>
                <a:cs typeface="Karla"/>
                <a:sym typeface="Karla"/>
              </a:defRPr>
            </a:lvl4pPr>
            <a:lvl5pPr lvl="4">
              <a:spcBef>
                <a:spcPts val="360"/>
              </a:spcBef>
              <a:buClr>
                <a:srgbClr val="004C52"/>
              </a:buClr>
              <a:buSzPct val="100000"/>
              <a:buFont typeface="Karla"/>
              <a:defRPr sz="2400">
                <a:solidFill>
                  <a:srgbClr val="004C52"/>
                </a:solidFill>
                <a:latin typeface="Karla"/>
                <a:ea typeface="Karla"/>
                <a:cs typeface="Karla"/>
                <a:sym typeface="Karla"/>
              </a:defRPr>
            </a:lvl5pPr>
            <a:lvl6pPr lvl="5">
              <a:spcBef>
                <a:spcPts val="360"/>
              </a:spcBef>
              <a:buClr>
                <a:srgbClr val="004C52"/>
              </a:buClr>
              <a:buSzPct val="100000"/>
              <a:buFont typeface="Karla"/>
              <a:defRPr sz="2400">
                <a:solidFill>
                  <a:srgbClr val="004C52"/>
                </a:solidFill>
                <a:latin typeface="Karla"/>
                <a:ea typeface="Karla"/>
                <a:cs typeface="Karla"/>
                <a:sym typeface="Karla"/>
              </a:defRPr>
            </a:lvl6pPr>
            <a:lvl7pPr lvl="6">
              <a:spcBef>
                <a:spcPts val="360"/>
              </a:spcBef>
              <a:buClr>
                <a:srgbClr val="004C52"/>
              </a:buClr>
              <a:buSzPct val="100000"/>
              <a:buFont typeface="Karla"/>
              <a:defRPr sz="2400">
                <a:solidFill>
                  <a:srgbClr val="004C52"/>
                </a:solidFill>
                <a:latin typeface="Karla"/>
                <a:ea typeface="Karla"/>
                <a:cs typeface="Karla"/>
                <a:sym typeface="Karla"/>
              </a:defRPr>
            </a:lvl7pPr>
            <a:lvl8pPr lvl="7">
              <a:spcBef>
                <a:spcPts val="360"/>
              </a:spcBef>
              <a:buClr>
                <a:srgbClr val="004C52"/>
              </a:buClr>
              <a:buSzPct val="100000"/>
              <a:buFont typeface="Karla"/>
              <a:defRPr sz="2400">
                <a:solidFill>
                  <a:srgbClr val="004C52"/>
                </a:solidFill>
                <a:latin typeface="Karla"/>
                <a:ea typeface="Karla"/>
                <a:cs typeface="Karla"/>
                <a:sym typeface="Karla"/>
              </a:defRPr>
            </a:lvl8pPr>
            <a:lvl9pPr lvl="8">
              <a:spcBef>
                <a:spcPts val="360"/>
              </a:spcBef>
              <a:buClr>
                <a:srgbClr val="004C52"/>
              </a:buClr>
              <a:buSzPct val="100000"/>
              <a:buFont typeface="Karla"/>
              <a:defRPr sz="2400">
                <a:solidFill>
                  <a:srgbClr val="004C52"/>
                </a:solidFill>
                <a:latin typeface="Karla"/>
                <a:ea typeface="Karla"/>
                <a:cs typeface="Karla"/>
                <a:sym typeface="Karla"/>
              </a:defRPr>
            </a:lvl9pPr>
          </a:lstStyle>
          <a:p>
            <a:endParaRPr/>
          </a:p>
        </p:txBody>
      </p:sp>
      <p:sp>
        <p:nvSpPr>
          <p:cNvPr id="7" name="Shape 7"/>
          <p:cNvSpPr txBox="1">
            <a:spLocks noGrp="1"/>
          </p:cNvSpPr>
          <p:nvPr>
            <p:ph type="title"/>
          </p:nvPr>
        </p:nvSpPr>
        <p:spPr>
          <a:xfrm>
            <a:off x="886653" y="442667"/>
            <a:ext cx="7370699" cy="952667"/>
          </a:xfrm>
          <a:prstGeom prst="rect">
            <a:avLst/>
          </a:prstGeom>
          <a:noFill/>
          <a:ln>
            <a:noFill/>
          </a:ln>
        </p:spPr>
        <p:txBody>
          <a:bodyPr lIns="91425" tIns="91425" rIns="91425" bIns="91425" anchor="t" anchorCtr="0"/>
          <a:lstStyle>
            <a:lvl1pPr lvl="0">
              <a:spcBef>
                <a:spcPts val="0"/>
              </a:spcBef>
              <a:buClr>
                <a:srgbClr val="FFFFFF"/>
              </a:buClr>
              <a:buSzPct val="100000"/>
              <a:buFont typeface="Raleway"/>
              <a:buNone/>
              <a:defRPr sz="2400" b="1">
                <a:solidFill>
                  <a:srgbClr val="FFFFFF"/>
                </a:solidFill>
                <a:latin typeface="Raleway"/>
                <a:ea typeface="Raleway"/>
                <a:cs typeface="Raleway"/>
                <a:sym typeface="Raleway"/>
              </a:defRPr>
            </a:lvl1pPr>
            <a:lvl2pPr lvl="1">
              <a:spcBef>
                <a:spcPts val="0"/>
              </a:spcBef>
              <a:buClr>
                <a:srgbClr val="FFFFFF"/>
              </a:buClr>
              <a:buSzPct val="100000"/>
              <a:buFont typeface="Raleway"/>
              <a:buNone/>
              <a:defRPr sz="2400" b="1">
                <a:solidFill>
                  <a:srgbClr val="FFFFFF"/>
                </a:solidFill>
                <a:latin typeface="Raleway"/>
                <a:ea typeface="Raleway"/>
                <a:cs typeface="Raleway"/>
                <a:sym typeface="Raleway"/>
              </a:defRPr>
            </a:lvl2pPr>
            <a:lvl3pPr lvl="2">
              <a:spcBef>
                <a:spcPts val="0"/>
              </a:spcBef>
              <a:buClr>
                <a:srgbClr val="FFFFFF"/>
              </a:buClr>
              <a:buSzPct val="100000"/>
              <a:buFont typeface="Raleway"/>
              <a:buNone/>
              <a:defRPr sz="2400" b="1">
                <a:solidFill>
                  <a:srgbClr val="FFFFFF"/>
                </a:solidFill>
                <a:latin typeface="Raleway"/>
                <a:ea typeface="Raleway"/>
                <a:cs typeface="Raleway"/>
                <a:sym typeface="Raleway"/>
              </a:defRPr>
            </a:lvl3pPr>
            <a:lvl4pPr lvl="3">
              <a:spcBef>
                <a:spcPts val="0"/>
              </a:spcBef>
              <a:buClr>
                <a:srgbClr val="FFFFFF"/>
              </a:buClr>
              <a:buSzPct val="100000"/>
              <a:buFont typeface="Raleway"/>
              <a:buNone/>
              <a:defRPr sz="2400" b="1">
                <a:solidFill>
                  <a:srgbClr val="FFFFFF"/>
                </a:solidFill>
                <a:latin typeface="Raleway"/>
                <a:ea typeface="Raleway"/>
                <a:cs typeface="Raleway"/>
                <a:sym typeface="Raleway"/>
              </a:defRPr>
            </a:lvl4pPr>
            <a:lvl5pPr lvl="4">
              <a:spcBef>
                <a:spcPts val="0"/>
              </a:spcBef>
              <a:buClr>
                <a:srgbClr val="FFFFFF"/>
              </a:buClr>
              <a:buSzPct val="100000"/>
              <a:buFont typeface="Raleway"/>
              <a:buNone/>
              <a:defRPr sz="2400" b="1">
                <a:solidFill>
                  <a:srgbClr val="FFFFFF"/>
                </a:solidFill>
                <a:latin typeface="Raleway"/>
                <a:ea typeface="Raleway"/>
                <a:cs typeface="Raleway"/>
                <a:sym typeface="Raleway"/>
              </a:defRPr>
            </a:lvl5pPr>
            <a:lvl6pPr lvl="5">
              <a:spcBef>
                <a:spcPts val="0"/>
              </a:spcBef>
              <a:buClr>
                <a:srgbClr val="FFFFFF"/>
              </a:buClr>
              <a:buSzPct val="100000"/>
              <a:buFont typeface="Raleway"/>
              <a:buNone/>
              <a:defRPr sz="2400" b="1">
                <a:solidFill>
                  <a:srgbClr val="FFFFFF"/>
                </a:solidFill>
                <a:latin typeface="Raleway"/>
                <a:ea typeface="Raleway"/>
                <a:cs typeface="Raleway"/>
                <a:sym typeface="Raleway"/>
              </a:defRPr>
            </a:lvl6pPr>
            <a:lvl7pPr lvl="6">
              <a:spcBef>
                <a:spcPts val="0"/>
              </a:spcBef>
              <a:buClr>
                <a:srgbClr val="FFFFFF"/>
              </a:buClr>
              <a:buSzPct val="100000"/>
              <a:buFont typeface="Raleway"/>
              <a:buNone/>
              <a:defRPr sz="2400" b="1">
                <a:solidFill>
                  <a:srgbClr val="FFFFFF"/>
                </a:solidFill>
                <a:latin typeface="Raleway"/>
                <a:ea typeface="Raleway"/>
                <a:cs typeface="Raleway"/>
                <a:sym typeface="Raleway"/>
              </a:defRPr>
            </a:lvl7pPr>
            <a:lvl8pPr lvl="7">
              <a:spcBef>
                <a:spcPts val="0"/>
              </a:spcBef>
              <a:buClr>
                <a:srgbClr val="FFFFFF"/>
              </a:buClr>
              <a:buSzPct val="100000"/>
              <a:buFont typeface="Raleway"/>
              <a:buNone/>
              <a:defRPr sz="2400" b="1">
                <a:solidFill>
                  <a:srgbClr val="FFFFFF"/>
                </a:solidFill>
                <a:latin typeface="Raleway"/>
                <a:ea typeface="Raleway"/>
                <a:cs typeface="Raleway"/>
                <a:sym typeface="Raleway"/>
              </a:defRPr>
            </a:lvl8pPr>
            <a:lvl9pPr lvl="8">
              <a:spcBef>
                <a:spcPts val="0"/>
              </a:spcBef>
              <a:buClr>
                <a:srgbClr val="FFFFFF"/>
              </a:buClr>
              <a:buSzPct val="100000"/>
              <a:buFont typeface="Raleway"/>
              <a:buNone/>
              <a:defRPr sz="2400" b="1">
                <a:solidFill>
                  <a:srgbClr val="FFFFFF"/>
                </a:solidFill>
                <a:latin typeface="Raleway"/>
                <a:ea typeface="Raleway"/>
                <a:cs typeface="Raleway"/>
                <a:sym typeface="Raleway"/>
              </a:defRPr>
            </a:lvl9pPr>
          </a:lstStyle>
          <a:p>
            <a:endParaRPr/>
          </a:p>
        </p:txBody>
      </p:sp>
    </p:spTree>
  </p:cSld>
  <p:clrMap bg1="lt1" tx1="dk1" bg2="dk2" tx2="lt2" accent1="accent1" accent2="accent2" accent3="accent3" accent4="accent4" accent5="accent5" accent6="accent6" hlink="hlink" folHlink="folHlink"/>
  <p:sldLayoutIdLst>
    <p:sldLayoutId id="2147483661" r:id="rId1"/>
    <p:sldLayoutId id="2147483665" r:id="rId2"/>
    <p:sldLayoutId id="2147483669"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Shape 87"/>
          <p:cNvSpPr txBox="1">
            <a:spLocks noGrp="1"/>
          </p:cNvSpPr>
          <p:nvPr>
            <p:ph type="ctrTitle"/>
          </p:nvPr>
        </p:nvSpPr>
        <p:spPr>
          <a:xfrm>
            <a:off x="1295400" y="2337568"/>
            <a:ext cx="6967770" cy="1288666"/>
          </a:xfrm>
          <a:prstGeom prst="rect">
            <a:avLst/>
          </a:prstGeom>
        </p:spPr>
        <p:txBody>
          <a:bodyPr lIns="91425" tIns="91425" rIns="91425" bIns="91425" anchor="ctr" anchorCtr="0">
            <a:noAutofit/>
          </a:bodyPr>
          <a:lstStyle/>
          <a:p>
            <a:r>
              <a:rPr lang="en-US" dirty="0" smtClean="0"/>
              <a:t>Periodic Classification</a:t>
            </a:r>
            <a:br>
              <a:rPr lang="en-US" dirty="0" smtClean="0"/>
            </a:br>
            <a:endParaRPr lang="en" dirty="0"/>
          </a:p>
        </p:txBody>
      </p:sp>
      <p:sp>
        <p:nvSpPr>
          <p:cNvPr id="3" name="Shape 87"/>
          <p:cNvSpPr txBox="1">
            <a:spLocks/>
          </p:cNvSpPr>
          <p:nvPr/>
        </p:nvSpPr>
        <p:spPr>
          <a:xfrm>
            <a:off x="1295400" y="2483234"/>
            <a:ext cx="6967770" cy="1288666"/>
          </a:xfrm>
          <a:prstGeom prst="rect">
            <a:avLst/>
          </a:prstGeom>
          <a:noFill/>
          <a:ln>
            <a:noFill/>
          </a:ln>
        </p:spPr>
        <p:txBody>
          <a:bodyPr lIns="91425" tIns="91425" rIns="91425" bIns="91425" anchor="ctr" anchorCtr="0">
            <a:noAutofit/>
          </a:bodyPr>
          <a:lstStyle/>
          <a:p>
            <a:pPr lvl="0" algn="ctr">
              <a:buClr>
                <a:srgbClr val="FFFFFF"/>
              </a:buClr>
              <a:buSzPct val="100000"/>
            </a:pPr>
            <a:r>
              <a:rPr lang="en-US" sz="2400" b="1" kern="0" dirty="0" smtClean="0">
                <a:solidFill>
                  <a:srgbClr val="FFFFFF"/>
                </a:solidFill>
                <a:latin typeface="Raleway"/>
                <a:ea typeface="Raleway"/>
                <a:cs typeface="Raleway"/>
                <a:sym typeface="Raleway"/>
              </a:rPr>
              <a:t>Early attempts of classification of elements:</a:t>
            </a: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Shape 92"/>
          <p:cNvSpPr txBox="1">
            <a:spLocks noGrp="1"/>
          </p:cNvSpPr>
          <p:nvPr>
            <p:ph type="title"/>
          </p:nvPr>
        </p:nvSpPr>
        <p:spPr>
          <a:xfrm>
            <a:off x="886655" y="442668"/>
            <a:ext cx="7370699" cy="952667"/>
          </a:xfrm>
          <a:prstGeom prst="rect">
            <a:avLst/>
          </a:prstGeom>
        </p:spPr>
        <p:txBody>
          <a:bodyPr lIns="91425" tIns="91425" rIns="91425" bIns="91425" anchor="t" anchorCtr="0">
            <a:noAutofit/>
          </a:bodyPr>
          <a:lstStyle/>
          <a:p>
            <a:pPr lvl="0"/>
            <a:r>
              <a:rPr lang="en-US" dirty="0" err="1" smtClean="0"/>
              <a:t>Dobereiners’s</a:t>
            </a:r>
            <a:r>
              <a:rPr lang="en-US" dirty="0" smtClean="0"/>
              <a:t> Triads</a:t>
            </a:r>
          </a:p>
        </p:txBody>
      </p:sp>
      <p:sp>
        <p:nvSpPr>
          <p:cNvPr id="93" name="Shape 93"/>
          <p:cNvSpPr txBox="1">
            <a:spLocks noGrp="1"/>
          </p:cNvSpPr>
          <p:nvPr>
            <p:ph type="body" idx="2"/>
          </p:nvPr>
        </p:nvSpPr>
        <p:spPr>
          <a:xfrm>
            <a:off x="886650" y="1672168"/>
            <a:ext cx="7419150" cy="2404532"/>
          </a:xfrm>
          <a:prstGeom prst="rect">
            <a:avLst/>
          </a:prstGeom>
        </p:spPr>
        <p:txBody>
          <a:bodyPr lIns="91425" tIns="91425" rIns="91425" bIns="91425" anchor="t" anchorCtr="0">
            <a:noAutofit/>
          </a:bodyPr>
          <a:lstStyle/>
          <a:p>
            <a:pPr lvl="0">
              <a:buNone/>
            </a:pPr>
            <a:r>
              <a:rPr lang="en-US" dirty="0" smtClean="0"/>
              <a:t>Johann Wolfgang </a:t>
            </a:r>
            <a:r>
              <a:rPr lang="en-US" dirty="0" err="1" smtClean="0"/>
              <a:t>Dobereiner</a:t>
            </a:r>
            <a:r>
              <a:rPr lang="en-US" dirty="0" smtClean="0"/>
              <a:t> was a German chemist. His effort is considered as one of the earliest attempts to classify the elements into groups.</a:t>
            </a:r>
          </a:p>
          <a:p>
            <a:pPr lvl="0">
              <a:buNone/>
            </a:pPr>
            <a:r>
              <a:rPr lang="en-US" dirty="0" smtClean="0"/>
              <a:t>He found that when elements are arranged into groups of three in the order of their increasing atomic mass, the atomic mass of the element; which comes in the middle; is the arithmetic mean of rest of the two. On this basis, he arranged three elements in one group which is known as ‘Triad’. This arrangement of elements is known as </a:t>
            </a:r>
            <a:r>
              <a:rPr lang="en-US" dirty="0" err="1" smtClean="0"/>
              <a:t>Dobereiner’s</a:t>
            </a:r>
            <a:r>
              <a:rPr lang="en-US" dirty="0" smtClean="0"/>
              <a:t> Triads.</a:t>
            </a:r>
            <a:br>
              <a:rPr lang="en-US" dirty="0" smtClean="0"/>
            </a:br>
            <a:r>
              <a:rPr lang="en-US" dirty="0" smtClean="0"/>
              <a:t>In this table, atomic mass of sodium is equal to arithmetic mean of atomic masses of </a:t>
            </a:r>
            <a:r>
              <a:rPr lang="en-US" dirty="0" err="1" smtClean="0"/>
              <a:t>lihtium</a:t>
            </a:r>
            <a:r>
              <a:rPr lang="en-US" dirty="0" smtClean="0"/>
              <a:t> and potassium. Similarly, atomic mass of strontium is equal to arithmetic mean of atomic masses of calcium and barium.</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Shape 92"/>
          <p:cNvSpPr txBox="1">
            <a:spLocks noGrp="1"/>
          </p:cNvSpPr>
          <p:nvPr>
            <p:ph type="title"/>
          </p:nvPr>
        </p:nvSpPr>
        <p:spPr>
          <a:xfrm>
            <a:off x="886655" y="442668"/>
            <a:ext cx="7370699" cy="952667"/>
          </a:xfrm>
          <a:prstGeom prst="rect">
            <a:avLst/>
          </a:prstGeom>
        </p:spPr>
        <p:txBody>
          <a:bodyPr lIns="91425" tIns="91425" rIns="91425" bIns="91425" anchor="t" anchorCtr="0">
            <a:noAutofit/>
          </a:bodyPr>
          <a:lstStyle/>
          <a:p>
            <a:pPr lvl="0"/>
            <a:r>
              <a:rPr lang="en-US" dirty="0" err="1" smtClean="0"/>
              <a:t>Dobereiners’s</a:t>
            </a:r>
            <a:r>
              <a:rPr lang="en-US" dirty="0" smtClean="0"/>
              <a:t> Triads</a:t>
            </a:r>
          </a:p>
        </p:txBody>
      </p:sp>
      <p:graphicFrame>
        <p:nvGraphicFramePr>
          <p:cNvPr id="14" name="Table 13"/>
          <p:cNvGraphicFramePr>
            <a:graphicFrameLocks noGrp="1"/>
          </p:cNvGraphicFramePr>
          <p:nvPr/>
        </p:nvGraphicFramePr>
        <p:xfrm>
          <a:off x="1447800" y="1866900"/>
          <a:ext cx="6400800" cy="2857500"/>
        </p:xfrm>
        <a:graphic>
          <a:graphicData uri="http://schemas.openxmlformats.org/drawingml/2006/table">
            <a:tbl>
              <a:tblPr>
                <a:tableStyleId>{616DA210-FB5B-4158-B5E0-FEB733F419BA}</a:tableStyleId>
              </a:tblPr>
              <a:tblGrid>
                <a:gridCol w="2133600"/>
                <a:gridCol w="2133600"/>
                <a:gridCol w="2133600"/>
              </a:tblGrid>
              <a:tr h="571500">
                <a:tc gridSpan="3">
                  <a:txBody>
                    <a:bodyPr/>
                    <a:lstStyle/>
                    <a:p>
                      <a:pPr marL="0" marR="0" algn="ctr">
                        <a:lnSpc>
                          <a:spcPct val="115000"/>
                        </a:lnSpc>
                        <a:spcBef>
                          <a:spcPts val="375"/>
                        </a:spcBef>
                        <a:spcAft>
                          <a:spcPts val="375"/>
                        </a:spcAft>
                      </a:pPr>
                      <a:r>
                        <a:rPr lang="en-US" sz="2400" dirty="0" err="1"/>
                        <a:t>Dobereiner’s</a:t>
                      </a:r>
                      <a:r>
                        <a:rPr lang="en-US" sz="2400" dirty="0"/>
                        <a:t> Triads</a:t>
                      </a:r>
                      <a:endParaRPr lang="en-US" sz="2400" b="1" dirty="0">
                        <a:latin typeface="Calibri"/>
                        <a:ea typeface="Calibri"/>
                        <a:cs typeface="Times New Roman"/>
                      </a:endParaRPr>
                    </a:p>
                  </a:txBody>
                  <a:tcPr marL="47625" marR="47625" marT="47625" marB="47625" anchor="ctr"/>
                </a:tc>
                <a:tc hMerge="1">
                  <a:txBody>
                    <a:bodyPr/>
                    <a:lstStyle/>
                    <a:p>
                      <a:endParaRPr lang="en-US"/>
                    </a:p>
                  </a:txBody>
                  <a:tcPr/>
                </a:tc>
                <a:tc hMerge="1">
                  <a:txBody>
                    <a:bodyPr/>
                    <a:lstStyle/>
                    <a:p>
                      <a:endParaRPr lang="en-US"/>
                    </a:p>
                  </a:txBody>
                  <a:tcPr/>
                </a:tc>
              </a:tr>
              <a:tr h="571500">
                <a:tc gridSpan="3">
                  <a:txBody>
                    <a:bodyPr/>
                    <a:lstStyle/>
                    <a:p>
                      <a:pPr marL="0" marR="0" algn="ctr">
                        <a:lnSpc>
                          <a:spcPct val="115000"/>
                        </a:lnSpc>
                        <a:spcBef>
                          <a:spcPts val="375"/>
                        </a:spcBef>
                        <a:spcAft>
                          <a:spcPts val="375"/>
                        </a:spcAft>
                      </a:pPr>
                      <a:r>
                        <a:rPr lang="en-US" sz="1800" dirty="0"/>
                        <a:t>Elements and their Atomic Mass</a:t>
                      </a:r>
                      <a:endParaRPr lang="en-US" sz="1800" b="1" dirty="0">
                        <a:latin typeface="Calibri"/>
                        <a:ea typeface="Calibri"/>
                        <a:cs typeface="Times New Roman"/>
                      </a:endParaRPr>
                    </a:p>
                  </a:txBody>
                  <a:tcPr marL="47625" marR="47625" marT="47625" marB="47625" anchor="ctr"/>
                </a:tc>
                <a:tc hMerge="1">
                  <a:txBody>
                    <a:bodyPr/>
                    <a:lstStyle/>
                    <a:p>
                      <a:endParaRPr lang="en-US"/>
                    </a:p>
                  </a:txBody>
                  <a:tcPr/>
                </a:tc>
                <a:tc hMerge="1">
                  <a:txBody>
                    <a:bodyPr/>
                    <a:lstStyle/>
                    <a:p>
                      <a:endParaRPr lang="en-US"/>
                    </a:p>
                  </a:txBody>
                  <a:tcPr/>
                </a:tc>
              </a:tr>
              <a:tr h="571500">
                <a:tc>
                  <a:txBody>
                    <a:bodyPr/>
                    <a:lstStyle/>
                    <a:p>
                      <a:pPr marL="0" marR="0">
                        <a:lnSpc>
                          <a:spcPct val="115000"/>
                        </a:lnSpc>
                        <a:spcBef>
                          <a:spcPts val="375"/>
                        </a:spcBef>
                        <a:spcAft>
                          <a:spcPts val="375"/>
                        </a:spcAft>
                      </a:pPr>
                      <a:r>
                        <a:rPr lang="en-US" sz="1600" dirty="0"/>
                        <a:t>Lithium (Li) 7.0</a:t>
                      </a:r>
                      <a:endParaRPr lang="en-US" sz="1600"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600"/>
                        <a:t>Sodium (Na) 23.0</a:t>
                      </a:r>
                      <a:endParaRPr lang="en-US" sz="160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600"/>
                        <a:t>Potassium (K) 39.0</a:t>
                      </a:r>
                      <a:endParaRPr lang="en-US" sz="1600">
                        <a:latin typeface="Calibri"/>
                        <a:ea typeface="Calibri"/>
                        <a:cs typeface="Times New Roman"/>
                      </a:endParaRPr>
                    </a:p>
                  </a:txBody>
                  <a:tcPr marL="47625" marR="47625" marT="47625" marB="47625" anchor="ctr"/>
                </a:tc>
              </a:tr>
              <a:tr h="571500">
                <a:tc>
                  <a:txBody>
                    <a:bodyPr/>
                    <a:lstStyle/>
                    <a:p>
                      <a:pPr marL="0" marR="0">
                        <a:lnSpc>
                          <a:spcPct val="115000"/>
                        </a:lnSpc>
                        <a:spcBef>
                          <a:spcPts val="375"/>
                        </a:spcBef>
                        <a:spcAft>
                          <a:spcPts val="375"/>
                        </a:spcAft>
                      </a:pPr>
                      <a:r>
                        <a:rPr lang="en-US" sz="1600" dirty="0"/>
                        <a:t>Calcium (Ca) 40.0</a:t>
                      </a:r>
                      <a:endParaRPr lang="en-US" sz="1600"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600" dirty="0"/>
                        <a:t>Strontium (</a:t>
                      </a:r>
                      <a:r>
                        <a:rPr lang="en-US" sz="1600" dirty="0" err="1"/>
                        <a:t>Sr</a:t>
                      </a:r>
                      <a:r>
                        <a:rPr lang="en-US" sz="1600" dirty="0"/>
                        <a:t>) 87.5</a:t>
                      </a:r>
                      <a:endParaRPr lang="en-US" sz="1600"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600" dirty="0"/>
                        <a:t>Barium (</a:t>
                      </a:r>
                      <a:r>
                        <a:rPr lang="en-US" sz="1600" dirty="0" err="1"/>
                        <a:t>Ba</a:t>
                      </a:r>
                      <a:r>
                        <a:rPr lang="en-US" sz="1600" dirty="0"/>
                        <a:t>) 137.0</a:t>
                      </a:r>
                      <a:endParaRPr lang="en-US" sz="1600" dirty="0">
                        <a:latin typeface="Calibri"/>
                        <a:ea typeface="Calibri"/>
                        <a:cs typeface="Times New Roman"/>
                      </a:endParaRPr>
                    </a:p>
                  </a:txBody>
                  <a:tcPr marL="47625" marR="47625" marT="47625" marB="47625" anchor="ctr"/>
                </a:tc>
              </a:tr>
              <a:tr h="571500">
                <a:tc>
                  <a:txBody>
                    <a:bodyPr/>
                    <a:lstStyle/>
                    <a:p>
                      <a:pPr marL="0" marR="0">
                        <a:lnSpc>
                          <a:spcPct val="115000"/>
                        </a:lnSpc>
                        <a:spcBef>
                          <a:spcPts val="375"/>
                        </a:spcBef>
                        <a:spcAft>
                          <a:spcPts val="375"/>
                        </a:spcAft>
                      </a:pPr>
                      <a:r>
                        <a:rPr lang="en-US" sz="1600"/>
                        <a:t>Chlorine (Cl) 35.0</a:t>
                      </a:r>
                      <a:endParaRPr lang="en-US" sz="160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600"/>
                        <a:t>Bromine (Br) 80.0</a:t>
                      </a:r>
                      <a:endParaRPr lang="en-US" sz="160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600" dirty="0"/>
                        <a:t>Iodine (I) 127.0</a:t>
                      </a:r>
                      <a:endParaRPr lang="en-US" sz="1600" dirty="0">
                        <a:latin typeface="Calibri"/>
                        <a:ea typeface="Calibri"/>
                        <a:cs typeface="Times New Roman"/>
                      </a:endParaRPr>
                    </a:p>
                  </a:txBody>
                  <a:tcPr marL="47625" marR="47625" marT="47625" marB="47625" anchor="ctr"/>
                </a:tc>
              </a:tr>
            </a:tbl>
          </a:graphicData>
        </a:graphic>
      </p:graphicFrame>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 of </a:t>
            </a:r>
            <a:r>
              <a:rPr lang="en-US" dirty="0" err="1" smtClean="0"/>
              <a:t>Dobereiner’s</a:t>
            </a:r>
            <a:r>
              <a:rPr lang="en-US" dirty="0" smtClean="0"/>
              <a:t> Triads:</a:t>
            </a:r>
            <a:br>
              <a:rPr lang="en-US" dirty="0" smtClean="0"/>
            </a:br>
            <a:endParaRPr lang="en-US" dirty="0"/>
          </a:p>
        </p:txBody>
      </p:sp>
      <p:sp>
        <p:nvSpPr>
          <p:cNvPr id="3" name="Text Placeholder 2"/>
          <p:cNvSpPr>
            <a:spLocks noGrp="1"/>
          </p:cNvSpPr>
          <p:nvPr>
            <p:ph type="body" idx="1"/>
          </p:nvPr>
        </p:nvSpPr>
        <p:spPr>
          <a:xfrm>
            <a:off x="1285928" y="1942100"/>
            <a:ext cx="6867472" cy="3811000"/>
          </a:xfrm>
        </p:spPr>
        <p:txBody>
          <a:bodyPr/>
          <a:lstStyle/>
          <a:p>
            <a:pPr lvl="0">
              <a:buClrTx/>
              <a:buSzTx/>
              <a:buNone/>
            </a:pPr>
            <a:r>
              <a:rPr lang="en-US" kern="1200" dirty="0" err="1" smtClean="0">
                <a:solidFill>
                  <a:prstClr val="black"/>
                </a:solidFill>
                <a:latin typeface="Calibri"/>
                <a:ea typeface="+mn-ea"/>
                <a:cs typeface="+mn-cs"/>
              </a:rPr>
              <a:t>Dobereiner</a:t>
            </a:r>
            <a:r>
              <a:rPr lang="en-US" kern="1200" dirty="0" smtClean="0">
                <a:solidFill>
                  <a:prstClr val="black"/>
                </a:solidFill>
                <a:latin typeface="Calibri"/>
                <a:ea typeface="+mn-ea"/>
                <a:cs typeface="+mn-cs"/>
              </a:rPr>
              <a:t> could find only three such triads (group of three elements) and he could not even put all the elements known at that time in his triads. The rules of </a:t>
            </a:r>
            <a:r>
              <a:rPr lang="en-US" kern="1200" dirty="0" err="1" smtClean="0">
                <a:solidFill>
                  <a:prstClr val="black"/>
                </a:solidFill>
                <a:latin typeface="Calibri"/>
                <a:ea typeface="+mn-ea"/>
                <a:cs typeface="+mn-cs"/>
              </a:rPr>
              <a:t>Dobereiner’s</a:t>
            </a:r>
            <a:r>
              <a:rPr lang="en-US" kern="1200" dirty="0" smtClean="0">
                <a:solidFill>
                  <a:prstClr val="black"/>
                </a:solidFill>
                <a:latin typeface="Calibri"/>
                <a:ea typeface="+mn-ea"/>
                <a:cs typeface="+mn-cs"/>
              </a:rPr>
              <a:t> triads could not be applied to the elements which had very low or high atomic mass. Such as; if F, </a:t>
            </a:r>
            <a:r>
              <a:rPr lang="en-US" kern="1200" dirty="0" err="1" smtClean="0">
                <a:solidFill>
                  <a:prstClr val="black"/>
                </a:solidFill>
                <a:latin typeface="Calibri"/>
                <a:ea typeface="+mn-ea"/>
                <a:cs typeface="+mn-cs"/>
              </a:rPr>
              <a:t>Cl</a:t>
            </a:r>
            <a:r>
              <a:rPr lang="en-US" kern="1200" dirty="0" smtClean="0">
                <a:solidFill>
                  <a:prstClr val="black"/>
                </a:solidFill>
                <a:latin typeface="Calibri"/>
                <a:ea typeface="+mn-ea"/>
                <a:cs typeface="+mn-cs"/>
              </a:rPr>
              <a:t> and Br are put together in a triad, in increasing order of their atomic masses, the atomic mass of </a:t>
            </a:r>
            <a:r>
              <a:rPr lang="en-US" kern="1200" dirty="0" err="1" smtClean="0">
                <a:solidFill>
                  <a:prstClr val="black"/>
                </a:solidFill>
                <a:latin typeface="Calibri"/>
                <a:ea typeface="+mn-ea"/>
                <a:cs typeface="+mn-cs"/>
              </a:rPr>
              <a:t>Cl</a:t>
            </a:r>
            <a:r>
              <a:rPr lang="en-US" kern="1200" dirty="0" smtClean="0">
                <a:solidFill>
                  <a:prstClr val="black"/>
                </a:solidFill>
                <a:latin typeface="Calibri"/>
                <a:ea typeface="+mn-ea"/>
                <a:cs typeface="+mn-cs"/>
              </a:rPr>
              <a:t> is not an arithmetic mean of atomic masses of F and Br. After the advancement of techniques of measuring atomic mass more correctly </a:t>
            </a:r>
            <a:r>
              <a:rPr lang="en-US" kern="1200" dirty="0" err="1" smtClean="0">
                <a:solidFill>
                  <a:prstClr val="black"/>
                </a:solidFill>
                <a:latin typeface="Calibri"/>
                <a:ea typeface="+mn-ea"/>
                <a:cs typeface="+mn-cs"/>
              </a:rPr>
              <a:t>Dobereiner’s</a:t>
            </a:r>
            <a:r>
              <a:rPr lang="en-US" kern="1200" dirty="0" smtClean="0">
                <a:solidFill>
                  <a:prstClr val="black"/>
                </a:solidFill>
                <a:latin typeface="Calibri"/>
                <a:ea typeface="+mn-ea"/>
                <a:cs typeface="+mn-cs"/>
              </a:rPr>
              <a:t> Law became obsolete.</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Newlands’ Law of Octaves:</a:t>
            </a:r>
          </a:p>
        </p:txBody>
      </p:sp>
      <p:sp>
        <p:nvSpPr>
          <p:cNvPr id="3" name="Text Placeholder 2"/>
          <p:cNvSpPr>
            <a:spLocks noGrp="1"/>
          </p:cNvSpPr>
          <p:nvPr>
            <p:ph type="body" idx="1"/>
          </p:nvPr>
        </p:nvSpPr>
        <p:spPr>
          <a:xfrm>
            <a:off x="1362128" y="1662056"/>
            <a:ext cx="6867472" cy="3811000"/>
          </a:xfrm>
        </p:spPr>
        <p:txBody>
          <a:bodyPr/>
          <a:lstStyle/>
          <a:p>
            <a:pPr lvl="0">
              <a:buClrTx/>
              <a:buSzTx/>
              <a:buNone/>
            </a:pPr>
            <a:r>
              <a:rPr lang="en-US" kern="1200" dirty="0" smtClean="0">
                <a:solidFill>
                  <a:prstClr val="black"/>
                </a:solidFill>
                <a:latin typeface="Calibri"/>
                <a:ea typeface="+mn-ea"/>
                <a:cs typeface="+mn-cs"/>
              </a:rPr>
              <a:t>Newlands found that every eighth element has similar physical and chemical properties when they are arranged in increasing order of their relative masses. This law is known as Newlands’ Law of Octaves which states that "any given element will exhibit </a:t>
            </a:r>
            <a:r>
              <a:rPr lang="en-US" kern="1200" dirty="0" err="1" smtClean="0">
                <a:solidFill>
                  <a:prstClr val="black"/>
                </a:solidFill>
                <a:latin typeface="Calibri"/>
                <a:ea typeface="+mn-ea"/>
                <a:cs typeface="+mn-cs"/>
              </a:rPr>
              <a:t>analoogus</a:t>
            </a:r>
            <a:r>
              <a:rPr lang="en-US" kern="1200" dirty="0" smtClean="0">
                <a:solidFill>
                  <a:prstClr val="black"/>
                </a:solidFill>
                <a:latin typeface="Calibri"/>
                <a:ea typeface="+mn-ea"/>
                <a:cs typeface="+mn-cs"/>
              </a:rPr>
              <a:t> </a:t>
            </a:r>
            <a:r>
              <a:rPr lang="en-US" kern="1200" dirty="0" err="1" smtClean="0">
                <a:solidFill>
                  <a:prstClr val="black"/>
                </a:solidFill>
                <a:latin typeface="Calibri"/>
                <a:ea typeface="+mn-ea"/>
                <a:cs typeface="+mn-cs"/>
              </a:rPr>
              <a:t>behaviour</a:t>
            </a:r>
            <a:r>
              <a:rPr lang="en-US" kern="1200" dirty="0" smtClean="0">
                <a:solidFill>
                  <a:prstClr val="black"/>
                </a:solidFill>
                <a:latin typeface="Calibri"/>
                <a:ea typeface="+mn-ea"/>
                <a:cs typeface="+mn-cs"/>
              </a:rPr>
              <a:t> to the eighth element following it in the table". This means every eight element has the similar chemical and physical properties. For example; Sodium is the eighth element from Lithium and both have similar properties.</a:t>
            </a:r>
          </a:p>
          <a:p>
            <a:pPr lvl="0">
              <a:buClrTx/>
              <a:buSzTx/>
              <a:buNone/>
            </a:pPr>
            <a:r>
              <a:rPr lang="en-US" kern="1200" dirty="0" smtClean="0">
                <a:solidFill>
                  <a:prstClr val="black"/>
                </a:solidFill>
                <a:latin typeface="Calibri"/>
                <a:ea typeface="+mn-ea"/>
                <a:cs typeface="+mn-cs"/>
              </a:rPr>
              <a:t>The arrangement of elements in Newlands’ Octave resembles the musical notes. In musical notes, every eighth note produces similar sound. Because of this; Newland’s classification of elements was popularly known as just Octaves.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 of Newlands’ Octaves:</a:t>
            </a:r>
          </a:p>
        </p:txBody>
      </p:sp>
      <p:sp>
        <p:nvSpPr>
          <p:cNvPr id="3" name="Text Placeholder 2"/>
          <p:cNvSpPr>
            <a:spLocks noGrp="1"/>
          </p:cNvSpPr>
          <p:nvPr>
            <p:ph type="body" idx="1"/>
          </p:nvPr>
        </p:nvSpPr>
        <p:spPr>
          <a:xfrm>
            <a:off x="904928" y="1662056"/>
            <a:ext cx="6867472" cy="3811000"/>
          </a:xfrm>
        </p:spPr>
        <p:txBody>
          <a:bodyPr/>
          <a:lstStyle/>
          <a:p>
            <a:pPr marL="342900" lvl="0" indent="-342900">
              <a:lnSpc>
                <a:spcPct val="115000"/>
              </a:lnSpc>
              <a:spcAft>
                <a:spcPts val="1000"/>
              </a:spcAft>
              <a:buSzPts val="1000"/>
              <a:buFont typeface="Wingdings" pitchFamily="2" charset="2"/>
              <a:buChar char="Ø"/>
              <a:tabLst>
                <a:tab pos="457200" algn="l"/>
              </a:tabLst>
            </a:pPr>
            <a:r>
              <a:rPr lang="en-US" dirty="0" smtClean="0">
                <a:solidFill>
                  <a:schemeClr val="tx1"/>
                </a:solidFill>
                <a:ea typeface="Times New Roman"/>
                <a:cs typeface="Times New Roman"/>
              </a:rPr>
              <a:t>Newlands’ Octaves could be valid </a:t>
            </a:r>
            <a:r>
              <a:rPr lang="en-US" dirty="0" err="1" smtClean="0">
                <a:solidFill>
                  <a:schemeClr val="tx1"/>
                </a:solidFill>
                <a:ea typeface="Times New Roman"/>
                <a:cs typeface="Times New Roman"/>
              </a:rPr>
              <a:t>upto</a:t>
            </a:r>
            <a:r>
              <a:rPr lang="en-US" dirty="0" smtClean="0">
                <a:solidFill>
                  <a:schemeClr val="tx1"/>
                </a:solidFill>
                <a:ea typeface="Times New Roman"/>
                <a:cs typeface="Times New Roman"/>
              </a:rPr>
              <a:t> calcium only; as beyond calcium, elements do not obey the rules of Octaves.</a:t>
            </a:r>
            <a:endParaRPr lang="en-US" dirty="0" smtClean="0">
              <a:solidFill>
                <a:schemeClr val="tx1"/>
              </a:solidFill>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dirty="0" smtClean="0">
                <a:solidFill>
                  <a:schemeClr val="tx1"/>
                </a:solidFill>
                <a:ea typeface="Times New Roman"/>
                <a:cs typeface="Times New Roman"/>
              </a:rPr>
              <a:t>Newlands’ Octaves was valid for lighter elements only.</a:t>
            </a:r>
            <a:endParaRPr lang="en-US" dirty="0" smtClean="0">
              <a:solidFill>
                <a:schemeClr val="tx1"/>
              </a:solidFill>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dirty="0" smtClean="0">
                <a:solidFill>
                  <a:schemeClr val="tx1"/>
                </a:solidFill>
                <a:ea typeface="Times New Roman"/>
                <a:cs typeface="Times New Roman"/>
              </a:rPr>
              <a:t>It appears that Newlands did not expect the discovery of more elements than 56 which were discovered till his time.</a:t>
            </a:r>
            <a:endParaRPr lang="en-US" dirty="0" smtClean="0">
              <a:solidFill>
                <a:schemeClr val="tx1"/>
              </a:solidFill>
              <a:ea typeface="Calibri"/>
              <a:cs typeface="Times New Roman"/>
            </a:endParaRPr>
          </a:p>
          <a:p>
            <a:endParaRPr lang="en-US" sz="1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 y="1813256"/>
            <a:ext cx="8686800" cy="3025444"/>
          </a:xfrm>
          <a:prstGeom prst="rect">
            <a:avLst/>
          </a:prstGeom>
        </p:spPr>
        <p:txBody>
          <a:bodyPr wrap="square">
            <a:spAutoFit/>
          </a:bodyPr>
          <a:lstStyle/>
          <a:p>
            <a:pPr marL="342900" lvl="0" indent="-342900">
              <a:lnSpc>
                <a:spcPct val="115000"/>
              </a:lnSpc>
              <a:spcAft>
                <a:spcPts val="1000"/>
              </a:spcAft>
              <a:buSzPts val="1000"/>
              <a:buFont typeface="Wingdings" pitchFamily="2" charset="2"/>
              <a:buChar char="Ø"/>
              <a:tabLst>
                <a:tab pos="457200" algn="l"/>
              </a:tabLst>
            </a:pPr>
            <a:r>
              <a:rPr lang="en-US" dirty="0">
                <a:ea typeface="Times New Roman"/>
                <a:cs typeface="Times New Roman"/>
              </a:rPr>
              <a:t>More than one element had to be placed in some of the groups; in order to place the elements having similar properties in one group. But in order to do so, he also put some dissimilar elements in same group.</a:t>
            </a:r>
            <a:endParaRPr lang="en-US" dirty="0">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dirty="0">
                <a:ea typeface="Times New Roman"/>
                <a:cs typeface="Times New Roman"/>
              </a:rPr>
              <a:t>Iron; which has similar property as cobalt and nickel, was placed far from them.</a:t>
            </a:r>
            <a:endParaRPr lang="en-US" dirty="0">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dirty="0">
                <a:ea typeface="Times New Roman"/>
                <a:cs typeface="Times New Roman"/>
              </a:rPr>
              <a:t>Cobalt and nickel were placed in the group with chlorine and fluorine in spite of having different properties.</a:t>
            </a:r>
            <a:endParaRPr lang="en-US" dirty="0">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dirty="0">
                <a:ea typeface="Times New Roman"/>
                <a:cs typeface="Times New Roman"/>
              </a:rPr>
              <a:t>In spite of above limitations; Newlands was the first scientist who arranged the elements in order of their increasing relative atomic masses.</a:t>
            </a:r>
            <a:endParaRPr lang="en-US" dirty="0">
              <a:ea typeface="Calibri"/>
              <a:cs typeface="Times New Roman"/>
            </a:endParaRPr>
          </a:p>
        </p:txBody>
      </p:sp>
    </p:spTree>
    <p:extLst>
      <p:ext uri="{BB962C8B-B14F-4D97-AF65-F5344CB8AC3E}">
        <p14:creationId xmlns:p14="http://schemas.microsoft.com/office/powerpoint/2010/main" val="342805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Mendeleev's Periodic Classification</a:t>
            </a:r>
          </a:p>
        </p:txBody>
      </p:sp>
      <p:sp>
        <p:nvSpPr>
          <p:cNvPr id="3" name="Text Placeholder 2"/>
          <p:cNvSpPr>
            <a:spLocks noGrp="1"/>
          </p:cNvSpPr>
          <p:nvPr>
            <p:ph type="body" idx="1"/>
          </p:nvPr>
        </p:nvSpPr>
        <p:spPr>
          <a:xfrm>
            <a:off x="1362128" y="1662056"/>
            <a:ext cx="6867472" cy="3811000"/>
          </a:xfrm>
        </p:spPr>
        <p:txBody>
          <a:bodyPr/>
          <a:lstStyle/>
          <a:p>
            <a:pPr lvl="0">
              <a:buClrTx/>
              <a:buSzTx/>
              <a:buNone/>
            </a:pPr>
            <a:r>
              <a:rPr lang="en-US" kern="1200" dirty="0" smtClean="0">
                <a:solidFill>
                  <a:prstClr val="black"/>
                </a:solidFill>
                <a:latin typeface="Calibri"/>
                <a:ea typeface="+mn-ea"/>
                <a:cs typeface="+mn-cs"/>
              </a:rPr>
              <a:t>Dmitri </a:t>
            </a:r>
            <a:r>
              <a:rPr lang="en-US" kern="1200" dirty="0" err="1" smtClean="0">
                <a:solidFill>
                  <a:prstClr val="black"/>
                </a:solidFill>
                <a:latin typeface="Calibri"/>
                <a:ea typeface="+mn-ea"/>
                <a:cs typeface="+mn-cs"/>
              </a:rPr>
              <a:t>Ivanovich</a:t>
            </a:r>
            <a:r>
              <a:rPr lang="en-US" kern="1200" dirty="0" smtClean="0">
                <a:solidFill>
                  <a:prstClr val="black"/>
                </a:solidFill>
                <a:latin typeface="Calibri"/>
                <a:ea typeface="+mn-ea"/>
                <a:cs typeface="+mn-cs"/>
              </a:rPr>
              <a:t> Mendeleev, a Russian scientist arranged the elements in increasing order of their relative atomic masses. He was </a:t>
            </a:r>
            <a:r>
              <a:rPr lang="en-US" kern="1200" dirty="0" err="1" smtClean="0">
                <a:solidFill>
                  <a:prstClr val="black"/>
                </a:solidFill>
                <a:latin typeface="Calibri"/>
                <a:ea typeface="+mn-ea"/>
                <a:cs typeface="+mn-cs"/>
              </a:rPr>
              <a:t>honoured</a:t>
            </a:r>
            <a:r>
              <a:rPr lang="en-US" kern="1200" dirty="0" smtClean="0">
                <a:solidFill>
                  <a:prstClr val="black"/>
                </a:solidFill>
                <a:latin typeface="Calibri"/>
                <a:ea typeface="+mn-ea"/>
                <a:cs typeface="+mn-cs"/>
              </a:rPr>
              <a:t> with Noble prize in 1906 for his Periodic Table.</a:t>
            </a:r>
          </a:p>
          <a:p>
            <a:pPr lvl="0">
              <a:buClrTx/>
              <a:buSzTx/>
              <a:buNone/>
            </a:pPr>
            <a:r>
              <a:rPr lang="en-US" kern="1200" dirty="0" smtClean="0">
                <a:solidFill>
                  <a:prstClr val="black"/>
                </a:solidFill>
                <a:latin typeface="Calibri"/>
                <a:ea typeface="+mn-ea"/>
                <a:cs typeface="+mn-cs"/>
              </a:rPr>
              <a:t>Mendeleev’s Periodic Law states that the properties of elements are the periodic function of their relative atomic masses.</a:t>
            </a:r>
          </a:p>
          <a:p>
            <a:pPr lvl="0">
              <a:buClrTx/>
              <a:buSzTx/>
              <a:buNone/>
            </a:pPr>
            <a:r>
              <a:rPr lang="en-US" kern="1200" dirty="0" smtClean="0">
                <a:solidFill>
                  <a:prstClr val="black"/>
                </a:solidFill>
                <a:latin typeface="Calibri"/>
                <a:ea typeface="+mn-ea"/>
                <a:cs typeface="+mn-cs"/>
              </a:rPr>
              <a:t>Mendeleev arranged all 63 elements; which were discovered till his time; in the order of their increasing relative atomic masses in a tabular form. It is known as Mendeleev’s Periodic Table. He divided the table in eight columns and seven rows. The columns are known as groups and rows are known as periods.</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 of Mendeleev’s Periodic Table:</a:t>
            </a:r>
            <a:endParaRPr lang="en-US" dirty="0"/>
          </a:p>
        </p:txBody>
      </p:sp>
      <p:sp>
        <p:nvSpPr>
          <p:cNvPr id="3" name="Text Placeholder 2"/>
          <p:cNvSpPr>
            <a:spLocks noGrp="1"/>
          </p:cNvSpPr>
          <p:nvPr>
            <p:ph type="body" idx="1"/>
          </p:nvPr>
        </p:nvSpPr>
        <p:spPr>
          <a:xfrm>
            <a:off x="904928" y="1662056"/>
            <a:ext cx="6867472" cy="3811000"/>
          </a:xfrm>
        </p:spPr>
        <p:txBody>
          <a:bodyPr/>
          <a:lstStyle/>
          <a:p>
            <a:pPr marL="342900" lvl="0" indent="-342900">
              <a:lnSpc>
                <a:spcPct val="115000"/>
              </a:lnSpc>
              <a:spcAft>
                <a:spcPts val="1000"/>
              </a:spcAft>
              <a:buSzPts val="1000"/>
              <a:buFont typeface="Wingdings" pitchFamily="2" charset="2"/>
              <a:buChar char="Ø"/>
              <a:tabLst>
                <a:tab pos="457200" algn="l"/>
              </a:tabLst>
            </a:pPr>
            <a:r>
              <a:rPr lang="en-US" sz="1600" dirty="0" smtClean="0">
                <a:solidFill>
                  <a:schemeClr val="tx1"/>
                </a:solidFill>
                <a:latin typeface="Arial"/>
                <a:ea typeface="Times New Roman"/>
                <a:cs typeface="Times New Roman"/>
              </a:rPr>
              <a:t>Elements are arranged in the periodic table in the increasing order of their relative atomic masses.</a:t>
            </a:r>
            <a:endParaRPr lang="en-US" sz="1600" dirty="0" smtClean="0">
              <a:solidFill>
                <a:schemeClr val="tx1"/>
              </a:solidFill>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sz="1600" dirty="0" smtClean="0">
                <a:solidFill>
                  <a:schemeClr val="tx1"/>
                </a:solidFill>
                <a:latin typeface="Arial"/>
                <a:ea typeface="Times New Roman"/>
                <a:cs typeface="Times New Roman"/>
              </a:rPr>
              <a:t>Mendeleev divided his periodic table in eight groups and seven periods.</a:t>
            </a:r>
            <a:endParaRPr lang="en-US" sz="1600" dirty="0" smtClean="0">
              <a:solidFill>
                <a:schemeClr val="tx1"/>
              </a:solidFill>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sz="1600" dirty="0" smtClean="0">
                <a:solidFill>
                  <a:schemeClr val="tx1"/>
                </a:solidFill>
                <a:latin typeface="Arial"/>
                <a:ea typeface="Times New Roman"/>
                <a:cs typeface="Times New Roman"/>
              </a:rPr>
              <a:t>Groups from I to VII are meant for normal elements and group VIII is for transition elements.</a:t>
            </a:r>
            <a:endParaRPr lang="en-US" sz="1600" dirty="0" smtClean="0">
              <a:solidFill>
                <a:schemeClr val="tx1"/>
              </a:solidFill>
              <a:ea typeface="Calibri"/>
              <a:cs typeface="Times New Roman"/>
            </a:endParaRPr>
          </a:p>
          <a:p>
            <a:pPr>
              <a:buFont typeface="Wingdings" pitchFamily="2" charset="2"/>
              <a:buChar char="Ø"/>
            </a:pPr>
            <a:endParaRPr lang="en-US" sz="16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1866900"/>
            <a:ext cx="8305800" cy="2260106"/>
          </a:xfrm>
          <a:prstGeom prst="rect">
            <a:avLst/>
          </a:prstGeom>
        </p:spPr>
        <p:txBody>
          <a:bodyPr wrap="square">
            <a:spAutoFit/>
          </a:bodyPr>
          <a:lstStyle/>
          <a:p>
            <a:pPr marL="342900" lvl="0" indent="-342900">
              <a:lnSpc>
                <a:spcPct val="115000"/>
              </a:lnSpc>
              <a:spcAft>
                <a:spcPts val="1000"/>
              </a:spcAft>
              <a:buSzPts val="1000"/>
              <a:buFont typeface="Wingdings" pitchFamily="2" charset="2"/>
              <a:buChar char="Ø"/>
              <a:tabLst>
                <a:tab pos="457200" algn="l"/>
              </a:tabLst>
            </a:pPr>
            <a:r>
              <a:rPr lang="en-US" dirty="0">
                <a:ea typeface="Times New Roman"/>
                <a:cs typeface="Times New Roman"/>
              </a:rPr>
              <a:t>Groups from I to VII have been divided in two sub groups, while group VIII is meant for three elements.</a:t>
            </a:r>
            <a:endParaRPr lang="en-US" dirty="0">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dirty="0">
                <a:ea typeface="Times New Roman"/>
                <a:cs typeface="Times New Roman"/>
              </a:rPr>
              <a:t>Periods from 4th to 7th have been divided in two series: 1st series and 2nd series.</a:t>
            </a:r>
            <a:endParaRPr lang="en-US" dirty="0">
              <a:ea typeface="Calibri"/>
              <a:cs typeface="Times New Roman"/>
            </a:endParaRPr>
          </a:p>
          <a:p>
            <a:pPr marL="342900" lvl="0" indent="-342900">
              <a:lnSpc>
                <a:spcPct val="115000"/>
              </a:lnSpc>
              <a:spcAft>
                <a:spcPts val="1000"/>
              </a:spcAft>
              <a:buSzPts val="1000"/>
              <a:buFont typeface="Wingdings" pitchFamily="2" charset="2"/>
              <a:buChar char="Ø"/>
              <a:tabLst>
                <a:tab pos="457200" algn="l"/>
              </a:tabLst>
            </a:pPr>
            <a:r>
              <a:rPr lang="en-US" dirty="0">
                <a:ea typeface="Times New Roman"/>
                <a:cs typeface="Times New Roman"/>
              </a:rPr>
              <a:t>Elements having similar properties have been kept in the same group. For example; lithium, potassium, rubidium, etc. are in 1st group.</a:t>
            </a:r>
            <a:endParaRPr lang="en-US" dirty="0">
              <a:ea typeface="Calibri"/>
              <a:cs typeface="Times New Roman"/>
            </a:endParaRPr>
          </a:p>
        </p:txBody>
      </p:sp>
    </p:spTree>
    <p:extLst>
      <p:ext uri="{BB962C8B-B14F-4D97-AF65-F5344CB8AC3E}">
        <p14:creationId xmlns:p14="http://schemas.microsoft.com/office/powerpoint/2010/main" val="1528140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4928" y="1662056"/>
            <a:ext cx="6867472" cy="3811000"/>
          </a:xfrm>
        </p:spPr>
        <p:txBody>
          <a:bodyPr/>
          <a:lstStyle/>
          <a:p>
            <a:pPr>
              <a:buNone/>
            </a:pPr>
            <a:r>
              <a:rPr lang="en-US" dirty="0" smtClean="0"/>
              <a:t>Two general formulae; one for oxides and second for hydrides; have been given for the elements of each group in the periodic table. For example: R</a:t>
            </a:r>
            <a:r>
              <a:rPr lang="en-US" baseline="-25000" dirty="0" smtClean="0"/>
              <a:t>2</a:t>
            </a:r>
            <a:r>
              <a:rPr lang="en-US" dirty="0" smtClean="0"/>
              <a:t>O for oxides and RH for hydrides, of the elements; of 1st group.</a:t>
            </a:r>
          </a:p>
          <a:p>
            <a:pPr>
              <a:buNone/>
            </a:pPr>
            <a:r>
              <a:rPr lang="en-US" dirty="0" smtClean="0"/>
              <a:t>Using the given general formulae; the formula of oxides and hydrides can be written for the elements of each group. For example; hydrogen, sodium, potassium, etc. belong to the first group. The general formula of oxides for the elements of 1st group is R</a:t>
            </a:r>
            <a:r>
              <a:rPr lang="en-US" baseline="-25000" dirty="0" smtClean="0"/>
              <a:t>2</a:t>
            </a:r>
            <a:r>
              <a:rPr lang="en-US" dirty="0" smtClean="0"/>
              <a:t>O. Accordingly they form H</a:t>
            </a:r>
            <a:r>
              <a:rPr lang="en-US" baseline="-25000" dirty="0" smtClean="0"/>
              <a:t>2</a:t>
            </a:r>
            <a:r>
              <a:rPr lang="en-US" dirty="0" smtClean="0"/>
              <a:t>O, Na</a:t>
            </a:r>
            <a:r>
              <a:rPr lang="en-US" baseline="-25000" dirty="0" smtClean="0"/>
              <a:t>2</a:t>
            </a:r>
            <a:r>
              <a:rPr lang="en-US" dirty="0" smtClean="0"/>
              <a:t>O, K</a:t>
            </a:r>
            <a:r>
              <a:rPr lang="en-US" baseline="-25000" dirty="0" smtClean="0"/>
              <a:t>2</a:t>
            </a:r>
            <a:r>
              <a:rPr lang="en-US" dirty="0" smtClean="0"/>
              <a:t>O, etc.</a:t>
            </a:r>
          </a:p>
          <a:p>
            <a:pPr algn="ctr"/>
            <a:endParaRPr lang="en-US" dirty="0" smtClean="0"/>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Merits of Mendeleev’s Periodic Table:</a:t>
            </a:r>
            <a:endParaRPr lang="en-US" dirty="0"/>
          </a:p>
        </p:txBody>
      </p:sp>
      <p:sp>
        <p:nvSpPr>
          <p:cNvPr id="3" name="Text Placeholder 2"/>
          <p:cNvSpPr>
            <a:spLocks noGrp="1"/>
          </p:cNvSpPr>
          <p:nvPr>
            <p:ph type="body" idx="1"/>
          </p:nvPr>
        </p:nvSpPr>
        <p:spPr>
          <a:xfrm>
            <a:off x="904928" y="1662056"/>
            <a:ext cx="6867472" cy="3811000"/>
          </a:xfrm>
        </p:spPr>
        <p:txBody>
          <a:bodyPr/>
          <a:lstStyle/>
          <a:p>
            <a:pPr lvl="0">
              <a:buClrTx/>
              <a:buSzTx/>
              <a:buNone/>
            </a:pPr>
            <a:r>
              <a:rPr lang="en-US" kern="1200" dirty="0" smtClean="0">
                <a:solidFill>
                  <a:prstClr val="black"/>
                </a:solidFill>
                <a:latin typeface="Calibri"/>
                <a:ea typeface="+mn-ea"/>
                <a:cs typeface="+mn-cs"/>
              </a:rPr>
              <a:t>Mendeleev left some blank spaces in his periodic table in order to place the elements having similar properties in the same group.</a:t>
            </a:r>
          </a:p>
          <a:p>
            <a:pPr lvl="0">
              <a:buClrTx/>
              <a:buSzTx/>
              <a:buNone/>
            </a:pPr>
            <a:r>
              <a:rPr lang="en-US" kern="1200" dirty="0" smtClean="0">
                <a:solidFill>
                  <a:prstClr val="black"/>
                </a:solidFill>
                <a:latin typeface="Calibri"/>
                <a:ea typeface="+mn-ea"/>
                <a:cs typeface="+mn-cs"/>
              </a:rPr>
              <a:t>For example; titanium has been placed in </a:t>
            </a:r>
            <a:r>
              <a:rPr lang="en-US" kern="1200" dirty="0" err="1" smtClean="0">
                <a:solidFill>
                  <a:prstClr val="black"/>
                </a:solidFill>
                <a:latin typeface="Calibri"/>
                <a:ea typeface="+mn-ea"/>
                <a:cs typeface="+mn-cs"/>
              </a:rPr>
              <a:t>IVth</a:t>
            </a:r>
            <a:r>
              <a:rPr lang="en-US" kern="1200" dirty="0" smtClean="0">
                <a:solidFill>
                  <a:prstClr val="black"/>
                </a:solidFill>
                <a:latin typeface="Calibri"/>
                <a:ea typeface="+mn-ea"/>
                <a:cs typeface="+mn-cs"/>
              </a:rPr>
              <a:t> group, leaving a blank space adjacent to it in </a:t>
            </a:r>
            <a:r>
              <a:rPr lang="en-US" kern="1200" dirty="0" err="1" smtClean="0">
                <a:solidFill>
                  <a:prstClr val="black"/>
                </a:solidFill>
                <a:latin typeface="Calibri"/>
                <a:ea typeface="+mn-ea"/>
                <a:cs typeface="+mn-cs"/>
              </a:rPr>
              <a:t>IIIrd</a:t>
            </a:r>
            <a:r>
              <a:rPr lang="en-US" kern="1200" dirty="0" smtClean="0">
                <a:solidFill>
                  <a:prstClr val="black"/>
                </a:solidFill>
                <a:latin typeface="Calibri"/>
                <a:ea typeface="+mn-ea"/>
                <a:cs typeface="+mn-cs"/>
              </a:rPr>
              <a:t> group. Similarly, arsenic has been placed in </a:t>
            </a:r>
            <a:r>
              <a:rPr lang="en-US" kern="1200" dirty="0" err="1" smtClean="0">
                <a:solidFill>
                  <a:prstClr val="black"/>
                </a:solidFill>
                <a:latin typeface="Calibri"/>
                <a:ea typeface="+mn-ea"/>
                <a:cs typeface="+mn-cs"/>
              </a:rPr>
              <a:t>Vth</a:t>
            </a:r>
            <a:r>
              <a:rPr lang="en-US" kern="1200" dirty="0" smtClean="0">
                <a:solidFill>
                  <a:prstClr val="black"/>
                </a:solidFill>
                <a:latin typeface="Calibri"/>
                <a:ea typeface="+mn-ea"/>
                <a:cs typeface="+mn-cs"/>
              </a:rPr>
              <a:t> group; leaving two adjacent spaces blank. These spaces have been occupied by scandium, gallium and germanium after their subsequent discovery.</a:t>
            </a:r>
          </a:p>
          <a:p>
            <a:pPr lvl="0">
              <a:buClrTx/>
              <a:buSzTx/>
              <a:buNone/>
            </a:pPr>
            <a:r>
              <a:rPr lang="en-US" kern="1200" dirty="0" smtClean="0">
                <a:solidFill>
                  <a:prstClr val="black"/>
                </a:solidFill>
                <a:latin typeface="Calibri"/>
                <a:ea typeface="+mn-ea"/>
                <a:cs typeface="+mn-cs"/>
              </a:rPr>
              <a:t>Prediction for the elements to be discovered in future:</a:t>
            </a:r>
          </a:p>
          <a:p>
            <a:pPr lvl="0">
              <a:buClrTx/>
              <a:buSzTx/>
              <a:buNone/>
            </a:pPr>
            <a:r>
              <a:rPr lang="en-US" kern="1200" dirty="0" smtClean="0">
                <a:solidFill>
                  <a:prstClr val="black"/>
                </a:solidFill>
                <a:latin typeface="Calibri"/>
                <a:ea typeface="+mn-ea"/>
                <a:cs typeface="+mn-cs"/>
              </a:rPr>
              <a:t>Mendeleev predicted the discovery of some elements and named them as </a:t>
            </a:r>
            <a:r>
              <a:rPr lang="en-US" kern="1200" dirty="0" err="1" smtClean="0">
                <a:solidFill>
                  <a:prstClr val="black"/>
                </a:solidFill>
                <a:latin typeface="Calibri"/>
                <a:ea typeface="+mn-ea"/>
                <a:cs typeface="+mn-cs"/>
              </a:rPr>
              <a:t>eka</a:t>
            </a:r>
            <a:r>
              <a:rPr lang="en-US" kern="1200" dirty="0" smtClean="0">
                <a:solidFill>
                  <a:prstClr val="black"/>
                </a:solidFill>
                <a:latin typeface="Calibri"/>
                <a:ea typeface="+mn-ea"/>
                <a:cs typeface="+mn-cs"/>
              </a:rPr>
              <a:t>-boron, </a:t>
            </a:r>
            <a:r>
              <a:rPr lang="en-US" kern="1200" dirty="0" err="1" smtClean="0">
                <a:solidFill>
                  <a:prstClr val="black"/>
                </a:solidFill>
                <a:latin typeface="Calibri"/>
                <a:ea typeface="+mn-ea"/>
                <a:cs typeface="+mn-cs"/>
              </a:rPr>
              <a:t>eka-aluminium</a:t>
            </a:r>
            <a:r>
              <a:rPr lang="en-US" kern="1200" dirty="0" smtClean="0">
                <a:solidFill>
                  <a:prstClr val="black"/>
                </a:solidFill>
                <a:latin typeface="Calibri"/>
                <a:ea typeface="+mn-ea"/>
                <a:cs typeface="+mn-cs"/>
              </a:rPr>
              <a:t> and </a:t>
            </a:r>
            <a:r>
              <a:rPr lang="en-US" kern="1200" dirty="0" err="1" smtClean="0">
                <a:solidFill>
                  <a:prstClr val="black"/>
                </a:solidFill>
                <a:latin typeface="Calibri"/>
                <a:ea typeface="+mn-ea"/>
                <a:cs typeface="+mn-cs"/>
              </a:rPr>
              <a:t>eka</a:t>
            </a:r>
            <a:r>
              <a:rPr lang="en-US" kern="1200" dirty="0" smtClean="0">
                <a:solidFill>
                  <a:prstClr val="black"/>
                </a:solidFill>
                <a:latin typeface="Calibri"/>
                <a:ea typeface="+mn-ea"/>
                <a:cs typeface="+mn-cs"/>
              </a:rPr>
              <a:t>-silicon. He gave the name of these elements prefixing the word ‘</a:t>
            </a:r>
            <a:r>
              <a:rPr lang="en-US" kern="1200" dirty="0" err="1" smtClean="0">
                <a:solidFill>
                  <a:prstClr val="black"/>
                </a:solidFill>
                <a:latin typeface="Calibri"/>
                <a:ea typeface="+mn-ea"/>
                <a:cs typeface="+mn-cs"/>
              </a:rPr>
              <a:t>eka</a:t>
            </a:r>
            <a:r>
              <a:rPr lang="en-US" kern="1200" dirty="0" smtClean="0">
                <a:solidFill>
                  <a:prstClr val="black"/>
                </a:solidFill>
                <a:latin typeface="Calibri"/>
                <a:ea typeface="+mn-ea"/>
                <a:cs typeface="+mn-cs"/>
              </a:rPr>
              <a:t>’ to the name of the preceding elements.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0" y="1714500"/>
            <a:ext cx="7772400" cy="2862322"/>
          </a:xfrm>
          <a:prstGeom prst="rect">
            <a:avLst/>
          </a:prstGeom>
        </p:spPr>
        <p:txBody>
          <a:bodyPr wrap="square">
            <a:spAutoFit/>
          </a:bodyPr>
          <a:lstStyle/>
          <a:p>
            <a:pPr lvl="0">
              <a:buClrTx/>
              <a:buSzTx/>
              <a:buNone/>
            </a:pPr>
            <a:r>
              <a:rPr lang="en-US" dirty="0">
                <a:solidFill>
                  <a:prstClr val="black"/>
                </a:solidFill>
                <a:latin typeface="Calibri"/>
              </a:rPr>
              <a:t>Scandium, Gallium and Germanium have been discovered later and took the place of </a:t>
            </a:r>
            <a:r>
              <a:rPr lang="en-US" dirty="0" err="1">
                <a:solidFill>
                  <a:prstClr val="black"/>
                </a:solidFill>
                <a:latin typeface="Calibri"/>
              </a:rPr>
              <a:t>eka</a:t>
            </a:r>
            <a:r>
              <a:rPr lang="en-US" dirty="0">
                <a:solidFill>
                  <a:prstClr val="black"/>
                </a:solidFill>
                <a:latin typeface="Calibri"/>
              </a:rPr>
              <a:t>-carbon, </a:t>
            </a:r>
            <a:r>
              <a:rPr lang="en-US" dirty="0" err="1">
                <a:solidFill>
                  <a:prstClr val="black"/>
                </a:solidFill>
                <a:latin typeface="Calibri"/>
              </a:rPr>
              <a:t>eka-aluminium</a:t>
            </a:r>
            <a:r>
              <a:rPr lang="en-US" dirty="0">
                <a:solidFill>
                  <a:prstClr val="black"/>
                </a:solidFill>
                <a:latin typeface="Calibri"/>
              </a:rPr>
              <a:t> and </a:t>
            </a:r>
            <a:r>
              <a:rPr lang="en-US" dirty="0" err="1">
                <a:solidFill>
                  <a:prstClr val="black"/>
                </a:solidFill>
                <a:latin typeface="Calibri"/>
              </a:rPr>
              <a:t>eka</a:t>
            </a:r>
            <a:r>
              <a:rPr lang="en-US" dirty="0">
                <a:solidFill>
                  <a:prstClr val="black"/>
                </a:solidFill>
                <a:latin typeface="Calibri"/>
              </a:rPr>
              <a:t>-silicon, respectively in the gap left in the Mendeleev’s Periodic table; as their properties were exactly similar to the predicted elements.</a:t>
            </a:r>
          </a:p>
          <a:p>
            <a:pPr lvl="0">
              <a:buClrTx/>
              <a:buSzTx/>
              <a:buNone/>
            </a:pPr>
            <a:r>
              <a:rPr lang="en-US" dirty="0">
                <a:solidFill>
                  <a:prstClr val="black"/>
                </a:solidFill>
                <a:latin typeface="Calibri"/>
              </a:rPr>
              <a:t>Position of Noble gases which were discovered later:</a:t>
            </a:r>
          </a:p>
          <a:p>
            <a:pPr lvl="0">
              <a:buClrTx/>
              <a:buSzTx/>
              <a:buNone/>
            </a:pPr>
            <a:r>
              <a:rPr lang="en-US" dirty="0">
                <a:solidFill>
                  <a:prstClr val="black"/>
                </a:solidFill>
                <a:latin typeface="Calibri"/>
              </a:rPr>
              <a:t>Noble gases were discovered much later after Mendeleev. After the discovery of noble gas, they were placed in a separate group called Zero Group, after VIII group, without making any disturbance to the arrangement of any elements in the Mendeleev’s Periodic Table. Noble gases are chemically un-reactive and present in very low concentration in the atmosphere.</a:t>
            </a:r>
          </a:p>
        </p:txBody>
      </p:sp>
    </p:spTree>
    <p:extLst>
      <p:ext uri="{BB962C8B-B14F-4D97-AF65-F5344CB8AC3E}">
        <p14:creationId xmlns:p14="http://schemas.microsoft.com/office/powerpoint/2010/main" val="35084729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 of Mendeleev’s Periodic Table</a:t>
            </a:r>
          </a:p>
        </p:txBody>
      </p:sp>
      <p:sp>
        <p:nvSpPr>
          <p:cNvPr id="3" name="Text Placeholder 2"/>
          <p:cNvSpPr>
            <a:spLocks noGrp="1"/>
          </p:cNvSpPr>
          <p:nvPr>
            <p:ph type="body" idx="1"/>
          </p:nvPr>
        </p:nvSpPr>
        <p:spPr>
          <a:xfrm>
            <a:off x="904928" y="1662056"/>
            <a:ext cx="6867472" cy="3811000"/>
          </a:xfrm>
        </p:spPr>
        <p:txBody>
          <a:bodyPr/>
          <a:lstStyle/>
          <a:p>
            <a:pPr lvl="0">
              <a:buClrTx/>
              <a:buSzTx/>
              <a:buNone/>
            </a:pPr>
            <a:r>
              <a:rPr lang="en-US" sz="1600" b="1" u="sng" kern="1200" dirty="0" smtClean="0">
                <a:solidFill>
                  <a:prstClr val="black"/>
                </a:solidFill>
                <a:latin typeface="Calibri"/>
                <a:ea typeface="+mn-ea"/>
                <a:cs typeface="+mn-cs"/>
              </a:rPr>
              <a:t>Position of Hydrogen:</a:t>
            </a:r>
            <a:r>
              <a:rPr lang="en-US" sz="1600" kern="1200" dirty="0" smtClean="0">
                <a:solidFill>
                  <a:prstClr val="black"/>
                </a:solidFill>
                <a:latin typeface="Calibri"/>
                <a:ea typeface="+mn-ea"/>
                <a:cs typeface="+mn-cs"/>
              </a:rPr>
              <a:t> Hydrogen has been placed in 1st group with alkali metals, since hydrogen makes compound in the same way as alkali metals do.</a:t>
            </a:r>
          </a:p>
          <a:p>
            <a:pPr lvl="0">
              <a:buClrTx/>
              <a:buSzTx/>
              <a:buNone/>
            </a:pPr>
            <a:r>
              <a:rPr lang="en-US" sz="1600" kern="1200" dirty="0" smtClean="0">
                <a:solidFill>
                  <a:prstClr val="black"/>
                </a:solidFill>
                <a:latin typeface="Calibri"/>
                <a:ea typeface="+mn-ea"/>
                <a:cs typeface="+mn-cs"/>
              </a:rPr>
              <a:t>On the other hand, hydrogen exists as diatomic molecule; similar to halogen and hydrogen makes covalent compounds also as halogens do.</a:t>
            </a:r>
          </a:p>
          <a:p>
            <a:pPr lvl="0">
              <a:buClrTx/>
              <a:buSzTx/>
              <a:buNone/>
            </a:pPr>
            <a:r>
              <a:rPr lang="en-US" sz="1600" kern="1200" dirty="0" smtClean="0">
                <a:solidFill>
                  <a:prstClr val="black"/>
                </a:solidFill>
                <a:latin typeface="Calibri"/>
                <a:ea typeface="+mn-ea"/>
                <a:cs typeface="+mn-cs"/>
              </a:rPr>
              <a:t>Thus, on the basis of properties of hydrogen similar to halogen, hydrogen may be placed with halogens but Mendeleev did not explain about this anomaly.</a:t>
            </a:r>
          </a:p>
          <a:p>
            <a:pPr lvl="0">
              <a:buClrTx/>
              <a:buSzTx/>
              <a:buNone/>
            </a:pPr>
            <a:r>
              <a:rPr lang="en-US" sz="1600" b="1" u="sng" kern="1200" dirty="0" smtClean="0">
                <a:solidFill>
                  <a:prstClr val="black"/>
                </a:solidFill>
                <a:latin typeface="Calibri"/>
                <a:ea typeface="+mn-ea"/>
                <a:cs typeface="+mn-cs"/>
              </a:rPr>
              <a:t>Position of Isotopes:</a:t>
            </a:r>
            <a:r>
              <a:rPr lang="en-US" sz="1600" u="sng" kern="1200" dirty="0" smtClean="0">
                <a:solidFill>
                  <a:prstClr val="black"/>
                </a:solidFill>
                <a:latin typeface="Calibri"/>
                <a:ea typeface="+mn-ea"/>
                <a:cs typeface="+mn-cs"/>
              </a:rPr>
              <a:t> </a:t>
            </a:r>
            <a:r>
              <a:rPr lang="en-US" sz="1600" kern="1200" dirty="0" smtClean="0">
                <a:solidFill>
                  <a:prstClr val="black"/>
                </a:solidFill>
                <a:latin typeface="Calibri"/>
                <a:ea typeface="+mn-ea"/>
                <a:cs typeface="+mn-cs"/>
              </a:rPr>
              <a:t>Elements having same atomic number but different atomic masses are known as isotopes. Although isotopes were discovered after Mendeleev, but it became a challenge to accommodate those isotopes in Mendeleev’s Periodic Table without disturbing the order of elements.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0" y="1714500"/>
            <a:ext cx="7467600" cy="2585323"/>
          </a:xfrm>
          <a:prstGeom prst="rect">
            <a:avLst/>
          </a:prstGeom>
        </p:spPr>
        <p:txBody>
          <a:bodyPr wrap="square">
            <a:spAutoFit/>
          </a:bodyPr>
          <a:lstStyle/>
          <a:p>
            <a:pPr lvl="0">
              <a:buClrTx/>
              <a:buSzTx/>
              <a:buNone/>
            </a:pPr>
            <a:r>
              <a:rPr lang="en-US" b="1" u="sng" dirty="0">
                <a:solidFill>
                  <a:prstClr val="black"/>
                </a:solidFill>
                <a:latin typeface="Calibri"/>
              </a:rPr>
              <a:t>Wrong Order of Elements:</a:t>
            </a:r>
            <a:r>
              <a:rPr lang="en-US" dirty="0">
                <a:solidFill>
                  <a:prstClr val="black"/>
                </a:solidFill>
                <a:latin typeface="Calibri"/>
              </a:rPr>
              <a:t> Mendeleev placed many elements in wrong order of their increasing atomic masses in order to place elements having similar properties in similar group.</a:t>
            </a:r>
          </a:p>
          <a:p>
            <a:pPr lvl="0">
              <a:buClrTx/>
              <a:buSzTx/>
              <a:buNone/>
            </a:pPr>
            <a:r>
              <a:rPr lang="en-US" b="1" u="sng" dirty="0">
                <a:solidFill>
                  <a:prstClr val="black"/>
                </a:solidFill>
                <a:latin typeface="Calibri"/>
              </a:rPr>
              <a:t>Example:</a:t>
            </a:r>
            <a:r>
              <a:rPr lang="en-US" dirty="0">
                <a:solidFill>
                  <a:prstClr val="black"/>
                </a:solidFill>
                <a:latin typeface="Calibri"/>
              </a:rPr>
              <a:t> The atomic mass of nickel is less than that of cobalt; in spite of that cobalt is placed before nickel. The atomic mass of Chromium is 50.20 and the atomic mass of vanadium is 50.94. In spite of this, chromium is placed after vanadium.</a:t>
            </a:r>
          </a:p>
          <a:p>
            <a:pPr lvl="0">
              <a:buClrTx/>
              <a:buSzTx/>
              <a:buNone/>
            </a:pPr>
            <a:r>
              <a:rPr lang="en-US" dirty="0">
                <a:solidFill>
                  <a:prstClr val="black"/>
                </a:solidFill>
                <a:latin typeface="Calibri"/>
              </a:rPr>
              <a:t>In spite of above limitations and anomalies, the Mendeleev’s Periodic Table was one of the wonderful discoveries.</a:t>
            </a:r>
          </a:p>
        </p:txBody>
      </p:sp>
    </p:spTree>
    <p:extLst>
      <p:ext uri="{BB962C8B-B14F-4D97-AF65-F5344CB8AC3E}">
        <p14:creationId xmlns:p14="http://schemas.microsoft.com/office/powerpoint/2010/main" val="3819396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Modern Periodic Classification</a:t>
            </a:r>
            <a:endParaRPr lang="en-US" dirty="0"/>
          </a:p>
        </p:txBody>
      </p:sp>
      <p:sp>
        <p:nvSpPr>
          <p:cNvPr id="3" name="Text Placeholder 2"/>
          <p:cNvSpPr>
            <a:spLocks noGrp="1"/>
          </p:cNvSpPr>
          <p:nvPr>
            <p:ph type="body" idx="1"/>
          </p:nvPr>
        </p:nvSpPr>
        <p:spPr>
          <a:xfrm>
            <a:off x="904928" y="1662056"/>
            <a:ext cx="6867472" cy="3811000"/>
          </a:xfrm>
        </p:spPr>
        <p:txBody>
          <a:bodyPr/>
          <a:lstStyle/>
          <a:p>
            <a:pPr lvl="0">
              <a:lnSpc>
                <a:spcPct val="115000"/>
              </a:lnSpc>
              <a:spcAft>
                <a:spcPts val="1000"/>
              </a:spcAft>
              <a:buClrTx/>
              <a:buSzTx/>
              <a:buNone/>
            </a:pPr>
            <a:r>
              <a:rPr lang="en-US" sz="1400" kern="1200" dirty="0" smtClean="0">
                <a:solidFill>
                  <a:srgbClr val="000000"/>
                </a:solidFill>
                <a:latin typeface="Arial"/>
                <a:ea typeface="Times New Roman"/>
                <a:cs typeface="Times New Roman"/>
              </a:rPr>
              <a:t>Law of Modern Periodic Table states that properties of elements are the periodic function of their atomic numbers. In the modern periodic table, elements are arranged in order of their increasing atomic numbers.</a:t>
            </a:r>
            <a:endParaRPr lang="en-US" sz="1400" kern="1200" dirty="0" smtClean="0">
              <a:solidFill>
                <a:prstClr val="black"/>
              </a:solidFill>
              <a:latin typeface="Calibri"/>
              <a:ea typeface="Calibri"/>
              <a:cs typeface="Times New Roman"/>
            </a:endParaRPr>
          </a:p>
          <a:p>
            <a:pPr lvl="0">
              <a:lnSpc>
                <a:spcPct val="115000"/>
              </a:lnSpc>
              <a:spcAft>
                <a:spcPts val="1000"/>
              </a:spcAft>
              <a:buClrTx/>
              <a:buSzTx/>
              <a:buNone/>
            </a:pPr>
            <a:r>
              <a:rPr lang="en-US" sz="1400" kern="1200" dirty="0" smtClean="0">
                <a:solidFill>
                  <a:srgbClr val="000000"/>
                </a:solidFill>
                <a:latin typeface="Arial"/>
                <a:ea typeface="Times New Roman"/>
                <a:cs typeface="Times New Roman"/>
              </a:rPr>
              <a:t>Explanation of Modern Periodic Table:</a:t>
            </a:r>
            <a:endParaRPr lang="en-US" sz="1400" kern="1200" dirty="0" smtClean="0">
              <a:solidFill>
                <a:prstClr val="black"/>
              </a:solidFill>
              <a:latin typeface="Calibri"/>
              <a:ea typeface="Calibri"/>
              <a:cs typeface="Times New Roman"/>
            </a:endParaRPr>
          </a:p>
          <a:p>
            <a:pPr marL="342900" lvl="0" indent="-342900">
              <a:lnSpc>
                <a:spcPct val="115000"/>
              </a:lnSpc>
              <a:spcAft>
                <a:spcPts val="1000"/>
              </a:spcAft>
              <a:buClrTx/>
              <a:buSzPts val="1000"/>
              <a:buFont typeface="Symbol"/>
              <a:buChar char=""/>
              <a:tabLst>
                <a:tab pos="457200" algn="l"/>
              </a:tabLst>
            </a:pPr>
            <a:r>
              <a:rPr lang="en-US" sz="1400" kern="1200" dirty="0" smtClean="0">
                <a:solidFill>
                  <a:srgbClr val="000000"/>
                </a:solidFill>
                <a:latin typeface="Arial"/>
                <a:ea typeface="Times New Roman"/>
                <a:cs typeface="Times New Roman"/>
              </a:rPr>
              <a:t>Elements are arranged in order of their increasing atomic numbers.</a:t>
            </a:r>
            <a:endParaRPr lang="en-US" sz="1400" kern="1200" dirty="0" smtClean="0">
              <a:solidFill>
                <a:srgbClr val="000000"/>
              </a:solidFill>
              <a:latin typeface="Calibri"/>
              <a:ea typeface="Calibri"/>
              <a:cs typeface="Times New Roman"/>
            </a:endParaRPr>
          </a:p>
          <a:p>
            <a:pPr marL="342900" lvl="0" indent="-342900">
              <a:lnSpc>
                <a:spcPct val="115000"/>
              </a:lnSpc>
              <a:spcAft>
                <a:spcPts val="1000"/>
              </a:spcAft>
              <a:buClrTx/>
              <a:buSzPts val="1000"/>
              <a:buFont typeface="Symbol"/>
              <a:buChar char=""/>
              <a:tabLst>
                <a:tab pos="457200" algn="l"/>
              </a:tabLst>
            </a:pPr>
            <a:r>
              <a:rPr lang="en-US" sz="1400" kern="1200" dirty="0" smtClean="0">
                <a:solidFill>
                  <a:srgbClr val="000000"/>
                </a:solidFill>
                <a:latin typeface="Arial"/>
                <a:ea typeface="Times New Roman"/>
                <a:cs typeface="Times New Roman"/>
              </a:rPr>
              <a:t>The vertical columns are known as groups and horizontal columns are known as periods; in the modern periodic table.</a:t>
            </a:r>
            <a:endParaRPr lang="en-US" sz="1400" kern="1200" dirty="0" smtClean="0">
              <a:solidFill>
                <a:srgbClr val="000000"/>
              </a:solidFill>
              <a:latin typeface="Calibri"/>
              <a:ea typeface="Calibri"/>
              <a:cs typeface="Times New Roman"/>
            </a:endParaRPr>
          </a:p>
          <a:p>
            <a:pPr marL="342900" lvl="0" indent="-342900">
              <a:lnSpc>
                <a:spcPct val="115000"/>
              </a:lnSpc>
              <a:spcAft>
                <a:spcPts val="1000"/>
              </a:spcAft>
              <a:buClrTx/>
              <a:buSzPts val="1000"/>
              <a:buFont typeface="Symbol"/>
              <a:buChar char=""/>
              <a:tabLst>
                <a:tab pos="457200" algn="l"/>
              </a:tabLst>
            </a:pPr>
            <a:r>
              <a:rPr lang="en-US" sz="1400" kern="1200" dirty="0" smtClean="0">
                <a:solidFill>
                  <a:srgbClr val="000000"/>
                </a:solidFill>
                <a:latin typeface="Arial"/>
                <a:ea typeface="Times New Roman"/>
                <a:cs typeface="Times New Roman"/>
              </a:rPr>
              <a:t>There are 18 groups and 7 periods in the modern periodic table.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943100"/>
            <a:ext cx="8382000" cy="2031325"/>
          </a:xfrm>
          <a:prstGeom prst="rect">
            <a:avLst/>
          </a:prstGeom>
        </p:spPr>
        <p:txBody>
          <a:bodyPr wrap="square">
            <a:spAutoFit/>
          </a:bodyPr>
          <a:lstStyle/>
          <a:p>
            <a:pPr lvl="0">
              <a:buClrTx/>
              <a:buSzTx/>
              <a:buNone/>
            </a:pPr>
            <a:r>
              <a:rPr lang="en-US" dirty="0">
                <a:solidFill>
                  <a:prstClr val="black"/>
                </a:solidFill>
                <a:latin typeface="Calibri"/>
              </a:rPr>
              <a:t>Elements having same number of valence electrons are placed in the same group. For example; elements having valence electrons equal to 1 are placed in the 1st group, elements having valence electrons equal to 3 are placed in the 13th group, elements having valence electrons equal to 2 are placed in 2nd group except helium which is placed in 18th group, since it is an inert gas.</a:t>
            </a:r>
          </a:p>
          <a:p>
            <a:pPr lvl="0">
              <a:buClrTx/>
              <a:buSzTx/>
              <a:buNone/>
            </a:pPr>
            <a:r>
              <a:rPr lang="en-US" dirty="0">
                <a:solidFill>
                  <a:prstClr val="black"/>
                </a:solidFill>
                <a:latin typeface="Calibri"/>
              </a:rPr>
              <a:t>Elements having same number of shells are placed in the same period.</a:t>
            </a:r>
          </a:p>
          <a:p>
            <a:endParaRPr lang="en-US" dirty="0"/>
          </a:p>
        </p:txBody>
      </p:sp>
    </p:spTree>
    <p:extLst>
      <p:ext uri="{BB962C8B-B14F-4D97-AF65-F5344CB8AC3E}">
        <p14:creationId xmlns:p14="http://schemas.microsoft.com/office/powerpoint/2010/main" val="7617213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Groups in Modern Periodic Table:</a:t>
            </a:r>
          </a:p>
        </p:txBody>
      </p:sp>
      <p:sp>
        <p:nvSpPr>
          <p:cNvPr id="3" name="Text Placeholder 2"/>
          <p:cNvSpPr>
            <a:spLocks noGrp="1"/>
          </p:cNvSpPr>
          <p:nvPr>
            <p:ph type="body" idx="1"/>
          </p:nvPr>
        </p:nvSpPr>
        <p:spPr>
          <a:xfrm>
            <a:off x="904928" y="1662056"/>
            <a:ext cx="6867472" cy="3811000"/>
          </a:xfrm>
        </p:spPr>
        <p:txBody>
          <a:bodyPr/>
          <a:lstStyle/>
          <a:p>
            <a:pPr lvl="0">
              <a:buClrTx/>
              <a:buSzTx/>
              <a:buNone/>
            </a:pPr>
            <a:r>
              <a:rPr lang="en-US" sz="1600" b="1" u="sng" kern="1200" dirty="0" smtClean="0">
                <a:solidFill>
                  <a:prstClr val="black"/>
                </a:solidFill>
                <a:latin typeface="Calibri"/>
                <a:ea typeface="+mn-ea"/>
                <a:cs typeface="+mn-cs"/>
              </a:rPr>
              <a:t>1</a:t>
            </a:r>
            <a:r>
              <a:rPr lang="en-US" sz="1600" b="1" u="sng" kern="1200" baseline="30000" dirty="0" smtClean="0">
                <a:solidFill>
                  <a:prstClr val="black"/>
                </a:solidFill>
                <a:latin typeface="Calibri"/>
                <a:ea typeface="+mn-ea"/>
                <a:cs typeface="+mn-cs"/>
              </a:rPr>
              <a:t>st</a:t>
            </a:r>
            <a:r>
              <a:rPr lang="en-US" sz="1600" b="1" u="sng" kern="1200" dirty="0" smtClean="0">
                <a:solidFill>
                  <a:prstClr val="black"/>
                </a:solidFill>
                <a:latin typeface="Calibri"/>
                <a:ea typeface="+mn-ea"/>
                <a:cs typeface="+mn-cs"/>
              </a:rPr>
              <a:t> group:</a:t>
            </a:r>
            <a:r>
              <a:rPr lang="en-US" sz="1600" u="sng" kern="1200" dirty="0" smtClean="0">
                <a:solidFill>
                  <a:prstClr val="black"/>
                </a:solidFill>
                <a:latin typeface="Calibri"/>
                <a:ea typeface="+mn-ea"/>
                <a:cs typeface="+mn-cs"/>
              </a:rPr>
              <a:t> </a:t>
            </a:r>
            <a:r>
              <a:rPr lang="en-US" sz="1600" kern="1200" dirty="0" smtClean="0">
                <a:solidFill>
                  <a:prstClr val="black"/>
                </a:solidFill>
                <a:latin typeface="Calibri"/>
                <a:ea typeface="+mn-ea"/>
                <a:cs typeface="+mn-cs"/>
              </a:rPr>
              <a:t>Alkali metals are placed in the 1st group in the modern periodic table. Hydrogen is also placed in the 1st group although hydrogen is not an alkali metal.</a:t>
            </a:r>
          </a:p>
          <a:p>
            <a:pPr lvl="0">
              <a:buClrTx/>
              <a:buSzTx/>
              <a:buNone/>
            </a:pPr>
            <a:r>
              <a:rPr lang="en-US" sz="1600" b="1" u="sng" kern="1200" dirty="0" smtClean="0">
                <a:solidFill>
                  <a:prstClr val="black"/>
                </a:solidFill>
                <a:latin typeface="Calibri"/>
                <a:ea typeface="+mn-ea"/>
                <a:cs typeface="+mn-cs"/>
              </a:rPr>
              <a:t>2</a:t>
            </a:r>
            <a:r>
              <a:rPr lang="en-US" sz="1600" b="1" u="sng" kern="1200" baseline="30000" dirty="0" smtClean="0">
                <a:solidFill>
                  <a:prstClr val="black"/>
                </a:solidFill>
                <a:latin typeface="Calibri"/>
                <a:ea typeface="+mn-ea"/>
                <a:cs typeface="+mn-cs"/>
              </a:rPr>
              <a:t>nd</a:t>
            </a:r>
            <a:r>
              <a:rPr lang="en-US" sz="1600" b="1" u="sng" kern="1200" dirty="0" smtClean="0">
                <a:solidFill>
                  <a:prstClr val="black"/>
                </a:solidFill>
                <a:latin typeface="Calibri"/>
                <a:ea typeface="+mn-ea"/>
                <a:cs typeface="+mn-cs"/>
              </a:rPr>
              <a:t> group:</a:t>
            </a:r>
            <a:r>
              <a:rPr lang="en-US" sz="1600" kern="1200" dirty="0" smtClean="0">
                <a:solidFill>
                  <a:prstClr val="black"/>
                </a:solidFill>
                <a:latin typeface="Calibri"/>
                <a:ea typeface="+mn-ea"/>
                <a:cs typeface="+mn-cs"/>
              </a:rPr>
              <a:t> Alkaline earth metals are placed in the 2nd group in the modern periodic table.</a:t>
            </a:r>
          </a:p>
          <a:p>
            <a:pPr lvl="0">
              <a:buClrTx/>
              <a:buSzTx/>
              <a:buNone/>
            </a:pPr>
            <a:r>
              <a:rPr lang="en-US" sz="1600" kern="1200" dirty="0" smtClean="0">
                <a:solidFill>
                  <a:prstClr val="black"/>
                </a:solidFill>
                <a:latin typeface="Calibri"/>
                <a:ea typeface="+mn-ea"/>
                <a:cs typeface="+mn-cs"/>
              </a:rPr>
              <a:t>Elements placed in 1st and 2nd groups in the modern periodic table are collectively known as light metals.</a:t>
            </a:r>
          </a:p>
          <a:p>
            <a:pPr lvl="0">
              <a:buClrTx/>
              <a:buSzTx/>
              <a:buNone/>
            </a:pPr>
            <a:r>
              <a:rPr lang="en-US" sz="1600" b="1" u="sng" kern="1200" dirty="0" smtClean="0">
                <a:solidFill>
                  <a:prstClr val="black"/>
                </a:solidFill>
                <a:latin typeface="Calibri"/>
                <a:ea typeface="+mn-ea"/>
                <a:cs typeface="+mn-cs"/>
              </a:rPr>
              <a:t>3</a:t>
            </a:r>
            <a:r>
              <a:rPr lang="en-US" sz="1600" b="1" u="sng" kern="1200" baseline="30000" dirty="0" smtClean="0">
                <a:solidFill>
                  <a:prstClr val="black"/>
                </a:solidFill>
                <a:latin typeface="Calibri"/>
                <a:ea typeface="+mn-ea"/>
                <a:cs typeface="+mn-cs"/>
              </a:rPr>
              <a:t>rd</a:t>
            </a:r>
            <a:r>
              <a:rPr lang="en-US" sz="1600" b="1" u="sng" kern="1200" dirty="0" smtClean="0">
                <a:solidFill>
                  <a:prstClr val="black"/>
                </a:solidFill>
                <a:latin typeface="Calibri"/>
                <a:ea typeface="+mn-ea"/>
                <a:cs typeface="+mn-cs"/>
              </a:rPr>
              <a:t> to 12</a:t>
            </a:r>
            <a:r>
              <a:rPr lang="en-US" sz="1600" b="1" u="sng" kern="1200" baseline="30000" dirty="0" smtClean="0">
                <a:solidFill>
                  <a:prstClr val="black"/>
                </a:solidFill>
                <a:latin typeface="Calibri"/>
                <a:ea typeface="+mn-ea"/>
                <a:cs typeface="+mn-cs"/>
              </a:rPr>
              <a:t>th</a:t>
            </a:r>
            <a:r>
              <a:rPr lang="en-US" sz="1600" b="1" u="sng" kern="1200" dirty="0" smtClean="0">
                <a:solidFill>
                  <a:prstClr val="black"/>
                </a:solidFill>
                <a:latin typeface="Calibri"/>
                <a:ea typeface="+mn-ea"/>
                <a:cs typeface="+mn-cs"/>
              </a:rPr>
              <a:t> group:</a:t>
            </a:r>
            <a:r>
              <a:rPr lang="en-US" sz="1600" u="sng" kern="1200" dirty="0" smtClean="0">
                <a:solidFill>
                  <a:prstClr val="black"/>
                </a:solidFill>
                <a:latin typeface="Calibri"/>
                <a:ea typeface="+mn-ea"/>
                <a:cs typeface="+mn-cs"/>
              </a:rPr>
              <a:t> </a:t>
            </a:r>
            <a:r>
              <a:rPr lang="en-US" sz="1600" kern="1200" dirty="0" smtClean="0">
                <a:solidFill>
                  <a:prstClr val="black"/>
                </a:solidFill>
                <a:latin typeface="Calibri"/>
                <a:ea typeface="+mn-ea"/>
                <a:cs typeface="+mn-cs"/>
              </a:rPr>
              <a:t>Transition elements are placed from 3rd to 12th group in the modern periodic table.</a:t>
            </a:r>
          </a:p>
          <a:p>
            <a:pPr lvl="0">
              <a:buClrTx/>
              <a:buSzTx/>
              <a:buNone/>
            </a:pPr>
            <a:r>
              <a:rPr lang="en-US" sz="1600" b="1" u="sng" kern="1200" dirty="0" smtClean="0">
                <a:solidFill>
                  <a:prstClr val="black"/>
                </a:solidFill>
                <a:latin typeface="Calibri"/>
                <a:ea typeface="+mn-ea"/>
                <a:cs typeface="+mn-cs"/>
              </a:rPr>
              <a:t>13</a:t>
            </a:r>
            <a:r>
              <a:rPr lang="en-US" sz="1600" b="1" u="sng" kern="1200" baseline="30000" dirty="0" smtClean="0">
                <a:solidFill>
                  <a:prstClr val="black"/>
                </a:solidFill>
                <a:latin typeface="Calibri"/>
                <a:ea typeface="+mn-ea"/>
                <a:cs typeface="+mn-cs"/>
              </a:rPr>
              <a:t>th</a:t>
            </a:r>
            <a:r>
              <a:rPr lang="en-US" sz="1600" b="1" u="sng" kern="1200" dirty="0" smtClean="0">
                <a:solidFill>
                  <a:prstClr val="black"/>
                </a:solidFill>
                <a:latin typeface="Calibri"/>
                <a:ea typeface="+mn-ea"/>
                <a:cs typeface="+mn-cs"/>
              </a:rPr>
              <a:t> group:</a:t>
            </a:r>
            <a:r>
              <a:rPr lang="en-US" sz="1600" u="sng" kern="1200" dirty="0" smtClean="0">
                <a:solidFill>
                  <a:prstClr val="black"/>
                </a:solidFill>
                <a:latin typeface="Calibri"/>
                <a:ea typeface="+mn-ea"/>
                <a:cs typeface="+mn-cs"/>
              </a:rPr>
              <a:t> </a:t>
            </a:r>
            <a:r>
              <a:rPr lang="en-US" sz="1600" kern="1200" dirty="0" smtClean="0">
                <a:solidFill>
                  <a:prstClr val="black"/>
                </a:solidFill>
                <a:latin typeface="Calibri"/>
                <a:ea typeface="+mn-ea"/>
                <a:cs typeface="+mn-cs"/>
              </a:rPr>
              <a:t>Metals are placed in the 13th group; except boron which is a metalloid.</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1505783"/>
            <a:ext cx="8610600" cy="4247317"/>
          </a:xfrm>
          <a:prstGeom prst="rect">
            <a:avLst/>
          </a:prstGeom>
        </p:spPr>
        <p:txBody>
          <a:bodyPr wrap="square">
            <a:spAutoFit/>
          </a:bodyPr>
          <a:lstStyle/>
          <a:p>
            <a:pPr lvl="0">
              <a:buClrTx/>
              <a:buSzTx/>
              <a:buNone/>
            </a:pPr>
            <a:r>
              <a:rPr lang="en-US" b="1" u="sng" dirty="0">
                <a:solidFill>
                  <a:prstClr val="black"/>
                </a:solidFill>
                <a:latin typeface="Calibri"/>
              </a:rPr>
              <a:t>14</a:t>
            </a:r>
            <a:r>
              <a:rPr lang="en-US" b="1" u="sng" baseline="30000" dirty="0">
                <a:solidFill>
                  <a:prstClr val="black"/>
                </a:solidFill>
                <a:latin typeface="Calibri"/>
              </a:rPr>
              <a:t>th</a:t>
            </a:r>
            <a:r>
              <a:rPr lang="en-US" b="1" u="sng" dirty="0">
                <a:solidFill>
                  <a:prstClr val="black"/>
                </a:solidFill>
                <a:latin typeface="Calibri"/>
              </a:rPr>
              <a:t> group:</a:t>
            </a:r>
            <a:r>
              <a:rPr lang="en-US" u="sng" dirty="0">
                <a:solidFill>
                  <a:prstClr val="black"/>
                </a:solidFill>
                <a:latin typeface="Calibri"/>
              </a:rPr>
              <a:t> </a:t>
            </a:r>
            <a:r>
              <a:rPr lang="en-US" dirty="0">
                <a:solidFill>
                  <a:prstClr val="black"/>
                </a:solidFill>
                <a:latin typeface="Calibri"/>
              </a:rPr>
              <a:t>Carbon, silicon, germanium, tin and lead are placed in this group. Among them, carbon is a non-metal, silicon and germanium are metalloids and tin and lead are metals.</a:t>
            </a:r>
          </a:p>
          <a:p>
            <a:pPr lvl="0">
              <a:buClrTx/>
              <a:buSzTx/>
              <a:buNone/>
            </a:pPr>
            <a:r>
              <a:rPr lang="en-US" b="1" u="sng" dirty="0">
                <a:solidFill>
                  <a:prstClr val="black"/>
                </a:solidFill>
                <a:latin typeface="Calibri"/>
              </a:rPr>
              <a:t>15</a:t>
            </a:r>
            <a:r>
              <a:rPr lang="en-US" b="1" u="sng" baseline="30000" dirty="0">
                <a:solidFill>
                  <a:prstClr val="black"/>
                </a:solidFill>
                <a:latin typeface="Calibri"/>
              </a:rPr>
              <a:t>th</a:t>
            </a:r>
            <a:r>
              <a:rPr lang="en-US" b="1" u="sng" dirty="0">
                <a:solidFill>
                  <a:prstClr val="black"/>
                </a:solidFill>
                <a:latin typeface="Calibri"/>
              </a:rPr>
              <a:t> group:</a:t>
            </a:r>
            <a:r>
              <a:rPr lang="en-US" dirty="0">
                <a:solidFill>
                  <a:prstClr val="black"/>
                </a:solidFill>
                <a:latin typeface="Calibri"/>
              </a:rPr>
              <a:t> Nitrogen, phosphorous, arsenic, antimony and bismuth are place in the 15th group; among which nitrogen and phosphorous are non-metals, arsenic and antimony are metalloids and bismuth is a metal.</a:t>
            </a:r>
          </a:p>
          <a:p>
            <a:pPr lvl="0">
              <a:buClrTx/>
              <a:buSzTx/>
              <a:buNone/>
            </a:pPr>
            <a:r>
              <a:rPr lang="en-US" b="1" u="sng" dirty="0">
                <a:solidFill>
                  <a:prstClr val="black"/>
                </a:solidFill>
                <a:latin typeface="Calibri"/>
              </a:rPr>
              <a:t>16</a:t>
            </a:r>
            <a:r>
              <a:rPr lang="en-US" b="1" u="sng" baseline="30000" dirty="0">
                <a:solidFill>
                  <a:prstClr val="black"/>
                </a:solidFill>
                <a:latin typeface="Calibri"/>
              </a:rPr>
              <a:t>th</a:t>
            </a:r>
            <a:r>
              <a:rPr lang="en-US" b="1" u="sng" dirty="0">
                <a:solidFill>
                  <a:prstClr val="black"/>
                </a:solidFill>
                <a:latin typeface="Calibri"/>
              </a:rPr>
              <a:t> group:</a:t>
            </a:r>
            <a:r>
              <a:rPr lang="en-US" dirty="0">
                <a:solidFill>
                  <a:prstClr val="black"/>
                </a:solidFill>
                <a:latin typeface="Calibri"/>
              </a:rPr>
              <a:t> Oxygen, </a:t>
            </a:r>
            <a:r>
              <a:rPr lang="en-US" dirty="0" err="1">
                <a:solidFill>
                  <a:prstClr val="black"/>
                </a:solidFill>
                <a:latin typeface="Calibri"/>
              </a:rPr>
              <a:t>sulphur</a:t>
            </a:r>
            <a:r>
              <a:rPr lang="en-US" dirty="0">
                <a:solidFill>
                  <a:prstClr val="black"/>
                </a:solidFill>
                <a:latin typeface="Calibri"/>
              </a:rPr>
              <a:t>, selenium, tellurium and polonium are placed in this group, among which oxygen, </a:t>
            </a:r>
            <a:r>
              <a:rPr lang="en-US" dirty="0" err="1">
                <a:solidFill>
                  <a:prstClr val="black"/>
                </a:solidFill>
                <a:latin typeface="Calibri"/>
              </a:rPr>
              <a:t>sulphur</a:t>
            </a:r>
            <a:r>
              <a:rPr lang="en-US" dirty="0">
                <a:solidFill>
                  <a:prstClr val="black"/>
                </a:solidFill>
                <a:latin typeface="Calibri"/>
              </a:rPr>
              <a:t> and selenium are non-metals, tellurium is metalloid and polonium is a metal.</a:t>
            </a:r>
          </a:p>
          <a:p>
            <a:pPr lvl="0">
              <a:buClrTx/>
              <a:buSzTx/>
              <a:buNone/>
            </a:pPr>
            <a:r>
              <a:rPr lang="en-US" b="1" u="sng" dirty="0">
                <a:solidFill>
                  <a:prstClr val="black"/>
                </a:solidFill>
                <a:latin typeface="Calibri"/>
              </a:rPr>
              <a:t>17</a:t>
            </a:r>
            <a:r>
              <a:rPr lang="en-US" b="1" u="sng" baseline="30000" dirty="0">
                <a:solidFill>
                  <a:prstClr val="black"/>
                </a:solidFill>
                <a:latin typeface="Calibri"/>
              </a:rPr>
              <a:t>th</a:t>
            </a:r>
            <a:r>
              <a:rPr lang="en-US" b="1" u="sng" dirty="0">
                <a:solidFill>
                  <a:prstClr val="black"/>
                </a:solidFill>
                <a:latin typeface="Calibri"/>
              </a:rPr>
              <a:t> group:</a:t>
            </a:r>
            <a:r>
              <a:rPr lang="en-US" dirty="0">
                <a:solidFill>
                  <a:prstClr val="black"/>
                </a:solidFill>
                <a:latin typeface="Calibri"/>
              </a:rPr>
              <a:t> Non-metals are placed in the 17th group. Since, halogens are placed in this group hence this group is also known as group of halogen.</a:t>
            </a:r>
          </a:p>
          <a:p>
            <a:pPr lvl="0">
              <a:buClrTx/>
              <a:buSzTx/>
              <a:buNone/>
            </a:pPr>
            <a:r>
              <a:rPr lang="en-US" b="1" u="sng" dirty="0">
                <a:solidFill>
                  <a:prstClr val="black"/>
                </a:solidFill>
                <a:latin typeface="Calibri"/>
              </a:rPr>
              <a:t>18</a:t>
            </a:r>
            <a:r>
              <a:rPr lang="en-US" b="1" u="sng" baseline="30000" dirty="0">
                <a:solidFill>
                  <a:prstClr val="black"/>
                </a:solidFill>
                <a:latin typeface="Calibri"/>
              </a:rPr>
              <a:t>th</a:t>
            </a:r>
            <a:r>
              <a:rPr lang="en-US" b="1" u="sng" dirty="0">
                <a:solidFill>
                  <a:prstClr val="black"/>
                </a:solidFill>
                <a:latin typeface="Calibri"/>
              </a:rPr>
              <a:t> group:</a:t>
            </a:r>
            <a:r>
              <a:rPr lang="en-US" u="sng" dirty="0">
                <a:solidFill>
                  <a:prstClr val="black"/>
                </a:solidFill>
                <a:latin typeface="Calibri"/>
              </a:rPr>
              <a:t> </a:t>
            </a:r>
            <a:r>
              <a:rPr lang="en-US" dirty="0">
                <a:solidFill>
                  <a:prstClr val="black"/>
                </a:solidFill>
                <a:latin typeface="Calibri"/>
              </a:rPr>
              <a:t>Noble gases are placed in the 18th group. This group is also known as zero group.</a:t>
            </a:r>
          </a:p>
          <a:p>
            <a:pPr lvl="0" algn="ctr">
              <a:buClrTx/>
              <a:buSzTx/>
              <a:buNone/>
            </a:pPr>
            <a:endParaRPr lang="en-US" dirty="0">
              <a:solidFill>
                <a:prstClr val="black"/>
              </a:solidFill>
              <a:latin typeface="Calibri"/>
            </a:endParaRPr>
          </a:p>
          <a:p>
            <a:endParaRPr lang="en-US" dirty="0"/>
          </a:p>
        </p:txBody>
      </p:sp>
    </p:spTree>
    <p:extLst>
      <p:ext uri="{BB962C8B-B14F-4D97-AF65-F5344CB8AC3E}">
        <p14:creationId xmlns:p14="http://schemas.microsoft.com/office/powerpoint/2010/main" val="1363542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Periods in Modern Periodic Table:</a:t>
            </a:r>
          </a:p>
        </p:txBody>
      </p:sp>
      <p:sp>
        <p:nvSpPr>
          <p:cNvPr id="3" name="Text Placeholder 2"/>
          <p:cNvSpPr>
            <a:spLocks noGrp="1"/>
          </p:cNvSpPr>
          <p:nvPr>
            <p:ph type="body" idx="1"/>
          </p:nvPr>
        </p:nvSpPr>
        <p:spPr>
          <a:xfrm>
            <a:off x="904928" y="1662056"/>
            <a:ext cx="6867472" cy="3811000"/>
          </a:xfrm>
        </p:spPr>
        <p:txBody>
          <a:bodyPr/>
          <a:lstStyle/>
          <a:p>
            <a:pPr lvl="0">
              <a:buClrTx/>
              <a:buSzTx/>
              <a:buNone/>
            </a:pPr>
            <a:r>
              <a:rPr lang="en-US" kern="1200" dirty="0" smtClean="0">
                <a:solidFill>
                  <a:prstClr val="black"/>
                </a:solidFill>
                <a:latin typeface="Calibri"/>
                <a:ea typeface="+mn-ea"/>
                <a:cs typeface="+mn-cs"/>
              </a:rPr>
              <a:t>At present there are seven periods in the Modern Periodic Table.</a:t>
            </a:r>
          </a:p>
          <a:p>
            <a:pPr lvl="0">
              <a:buClrTx/>
              <a:buSzTx/>
              <a:buNone/>
            </a:pPr>
            <a:r>
              <a:rPr lang="en-US" b="1" u="sng" kern="1200" dirty="0" smtClean="0">
                <a:solidFill>
                  <a:prstClr val="black"/>
                </a:solidFill>
                <a:latin typeface="Calibri"/>
                <a:ea typeface="+mn-ea"/>
                <a:cs typeface="+mn-cs"/>
              </a:rPr>
              <a:t>1</a:t>
            </a:r>
            <a:r>
              <a:rPr lang="en-US" b="1" u="sng" kern="1200" baseline="30000" dirty="0" smtClean="0">
                <a:solidFill>
                  <a:prstClr val="black"/>
                </a:solidFill>
                <a:latin typeface="Calibri"/>
                <a:ea typeface="+mn-ea"/>
                <a:cs typeface="+mn-cs"/>
              </a:rPr>
              <a:t>st</a:t>
            </a:r>
            <a:r>
              <a:rPr lang="en-US" b="1" u="sng" kern="1200" dirty="0" smtClean="0">
                <a:solidFill>
                  <a:prstClr val="black"/>
                </a:solidFill>
                <a:latin typeface="Calibri"/>
                <a:ea typeface="+mn-ea"/>
                <a:cs typeface="+mn-cs"/>
              </a:rPr>
              <a:t> period:</a:t>
            </a:r>
            <a:r>
              <a:rPr lang="en-US" u="sng"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This is known as very short period as there are only two elements, i.e. hydrogen and helium.</a:t>
            </a:r>
          </a:p>
          <a:p>
            <a:pPr lvl="0">
              <a:buClrTx/>
              <a:buSzTx/>
              <a:buNone/>
            </a:pPr>
            <a:r>
              <a:rPr lang="en-US" b="1" u="sng" kern="1200" dirty="0" smtClean="0">
                <a:solidFill>
                  <a:prstClr val="black"/>
                </a:solidFill>
                <a:latin typeface="Calibri"/>
                <a:ea typeface="+mn-ea"/>
                <a:cs typeface="+mn-cs"/>
              </a:rPr>
              <a:t>2</a:t>
            </a:r>
            <a:r>
              <a:rPr lang="en-US" b="1" u="sng" kern="1200" baseline="30000" dirty="0" smtClean="0">
                <a:solidFill>
                  <a:prstClr val="black"/>
                </a:solidFill>
                <a:latin typeface="Calibri"/>
                <a:ea typeface="+mn-ea"/>
                <a:cs typeface="+mn-cs"/>
              </a:rPr>
              <a:t>nd</a:t>
            </a:r>
            <a:r>
              <a:rPr lang="en-US" b="1" u="sng" kern="1200" dirty="0" smtClean="0">
                <a:solidFill>
                  <a:prstClr val="black"/>
                </a:solidFill>
                <a:latin typeface="Calibri"/>
                <a:ea typeface="+mn-ea"/>
                <a:cs typeface="+mn-cs"/>
              </a:rPr>
              <a:t> and 3</a:t>
            </a:r>
            <a:r>
              <a:rPr lang="en-US" b="1" u="sng" kern="1200" baseline="30000" dirty="0" smtClean="0">
                <a:solidFill>
                  <a:prstClr val="black"/>
                </a:solidFill>
                <a:latin typeface="Calibri"/>
                <a:ea typeface="+mn-ea"/>
                <a:cs typeface="+mn-cs"/>
              </a:rPr>
              <a:t>rd</a:t>
            </a:r>
            <a:r>
              <a:rPr lang="en-US" b="1" u="sng" kern="1200" dirty="0" smtClean="0">
                <a:solidFill>
                  <a:prstClr val="black"/>
                </a:solidFill>
                <a:latin typeface="Calibri"/>
                <a:ea typeface="+mn-ea"/>
                <a:cs typeface="+mn-cs"/>
              </a:rPr>
              <a:t> period:</a:t>
            </a:r>
            <a:r>
              <a:rPr lang="en-US" u="sng"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There are total 8 elements in each of the 2nd and 3rd periods. These periods are known as short periods.</a:t>
            </a:r>
          </a:p>
          <a:p>
            <a:pPr lvl="0">
              <a:buClrTx/>
              <a:buSzTx/>
              <a:buNone/>
            </a:pPr>
            <a:r>
              <a:rPr lang="en-US" b="1" u="sng" kern="1200" dirty="0" smtClean="0">
                <a:solidFill>
                  <a:prstClr val="black"/>
                </a:solidFill>
                <a:latin typeface="Calibri"/>
                <a:ea typeface="+mn-ea"/>
                <a:cs typeface="+mn-cs"/>
              </a:rPr>
              <a:t>4</a:t>
            </a:r>
            <a:r>
              <a:rPr lang="en-US" b="1" u="sng" kern="1200" baseline="30000" dirty="0" smtClean="0">
                <a:solidFill>
                  <a:prstClr val="black"/>
                </a:solidFill>
                <a:latin typeface="Calibri"/>
                <a:ea typeface="+mn-ea"/>
                <a:cs typeface="+mn-cs"/>
              </a:rPr>
              <a:t>th</a:t>
            </a:r>
            <a:r>
              <a:rPr lang="en-US" b="1" u="sng" kern="1200" dirty="0" smtClean="0">
                <a:solidFill>
                  <a:prstClr val="black"/>
                </a:solidFill>
                <a:latin typeface="Calibri"/>
                <a:ea typeface="+mn-ea"/>
                <a:cs typeface="+mn-cs"/>
              </a:rPr>
              <a:t> and 5</a:t>
            </a:r>
            <a:r>
              <a:rPr lang="en-US" b="1" u="sng" kern="1200" baseline="30000" dirty="0" smtClean="0">
                <a:solidFill>
                  <a:prstClr val="black"/>
                </a:solidFill>
                <a:latin typeface="Calibri"/>
                <a:ea typeface="+mn-ea"/>
                <a:cs typeface="+mn-cs"/>
              </a:rPr>
              <a:t>th</a:t>
            </a:r>
            <a:r>
              <a:rPr lang="en-US" b="1" u="sng" kern="1200" dirty="0" smtClean="0">
                <a:solidFill>
                  <a:prstClr val="black"/>
                </a:solidFill>
                <a:latin typeface="Calibri"/>
                <a:ea typeface="+mn-ea"/>
                <a:cs typeface="+mn-cs"/>
              </a:rPr>
              <a:t> period:</a:t>
            </a:r>
            <a:r>
              <a:rPr lang="en-US" u="sng"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There are total 18 elements in each of the 4th and 5th periods. These periods are known as long periods.</a:t>
            </a:r>
          </a:p>
          <a:p>
            <a:pPr lvl="0">
              <a:buClrTx/>
              <a:buSzTx/>
              <a:buNone/>
            </a:pPr>
            <a:r>
              <a:rPr lang="en-US" b="1" u="sng" kern="1200" dirty="0" smtClean="0">
                <a:solidFill>
                  <a:prstClr val="black"/>
                </a:solidFill>
                <a:latin typeface="Calibri"/>
                <a:ea typeface="+mn-ea"/>
                <a:cs typeface="+mn-cs"/>
              </a:rPr>
              <a:t>6</a:t>
            </a:r>
            <a:r>
              <a:rPr lang="en-US" b="1" u="sng" kern="1200" baseline="30000" dirty="0" smtClean="0">
                <a:solidFill>
                  <a:prstClr val="black"/>
                </a:solidFill>
                <a:latin typeface="Calibri"/>
                <a:ea typeface="+mn-ea"/>
                <a:cs typeface="+mn-cs"/>
              </a:rPr>
              <a:t>th</a:t>
            </a:r>
            <a:r>
              <a:rPr lang="en-US" b="1" u="sng" kern="1200" dirty="0" smtClean="0">
                <a:solidFill>
                  <a:prstClr val="black"/>
                </a:solidFill>
                <a:latin typeface="Calibri"/>
                <a:ea typeface="+mn-ea"/>
                <a:cs typeface="+mn-cs"/>
              </a:rPr>
              <a:t> period:</a:t>
            </a:r>
            <a:r>
              <a:rPr lang="en-US" u="sng"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There are total 32 elements in 6th period. This period is known as very long period.</a:t>
            </a:r>
          </a:p>
          <a:p>
            <a:pPr lvl="0">
              <a:buClrTx/>
              <a:buSzTx/>
              <a:buNone/>
            </a:pPr>
            <a:r>
              <a:rPr lang="en-US" b="1" u="sng" kern="1200" dirty="0" smtClean="0">
                <a:solidFill>
                  <a:prstClr val="black"/>
                </a:solidFill>
                <a:latin typeface="Calibri"/>
                <a:ea typeface="+mn-ea"/>
                <a:cs typeface="+mn-cs"/>
              </a:rPr>
              <a:t>7</a:t>
            </a:r>
            <a:r>
              <a:rPr lang="en-US" b="1" u="sng" kern="1200" baseline="30000" dirty="0" smtClean="0">
                <a:solidFill>
                  <a:prstClr val="black"/>
                </a:solidFill>
                <a:latin typeface="Calibri"/>
                <a:ea typeface="+mn-ea"/>
                <a:cs typeface="+mn-cs"/>
              </a:rPr>
              <a:t>th</a:t>
            </a:r>
            <a:r>
              <a:rPr lang="en-US" b="1" u="sng" kern="1200" dirty="0" smtClean="0">
                <a:solidFill>
                  <a:prstClr val="black"/>
                </a:solidFill>
                <a:latin typeface="Calibri"/>
                <a:ea typeface="+mn-ea"/>
                <a:cs typeface="+mn-cs"/>
              </a:rPr>
              <a:t> period</a:t>
            </a:r>
            <a:r>
              <a:rPr lang="en-US" u="sng"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This period is known as incomplete period. Blank spaces in this period are supposed to be filled by the elements discovered in future.</a:t>
            </a:r>
          </a:p>
          <a:p>
            <a:pPr lvl="0" algn="ctr">
              <a:buClrTx/>
              <a:buSzTx/>
              <a:buNone/>
            </a:pPr>
            <a:endParaRPr lang="en-US" kern="1200" dirty="0" smtClean="0">
              <a:solidFill>
                <a:prstClr val="black"/>
              </a:solidFill>
              <a:latin typeface="Calibri"/>
              <a:ea typeface="+mn-ea"/>
              <a:cs typeface="+mn-cs"/>
            </a:endParaRPr>
          </a:p>
          <a:p>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Position of elements in the Modern Periodic Table:</a:t>
            </a:r>
          </a:p>
        </p:txBody>
      </p:sp>
      <p:sp>
        <p:nvSpPr>
          <p:cNvPr id="3" name="Text Placeholder 2"/>
          <p:cNvSpPr>
            <a:spLocks noGrp="1"/>
          </p:cNvSpPr>
          <p:nvPr>
            <p:ph type="body" idx="1"/>
          </p:nvPr>
        </p:nvSpPr>
        <p:spPr>
          <a:xfrm>
            <a:off x="1285928" y="1662056"/>
            <a:ext cx="6867472" cy="3811000"/>
          </a:xfrm>
        </p:spPr>
        <p:txBody>
          <a:bodyPr/>
          <a:lstStyle/>
          <a:p>
            <a:pPr lvl="0">
              <a:buClrTx/>
              <a:buSzTx/>
              <a:buNone/>
            </a:pPr>
            <a:r>
              <a:rPr lang="en-US" kern="1200" dirty="0" smtClean="0">
                <a:solidFill>
                  <a:prstClr val="black"/>
                </a:solidFill>
                <a:latin typeface="Calibri"/>
                <a:ea typeface="+mn-ea"/>
                <a:cs typeface="+mn-cs"/>
              </a:rPr>
              <a:t>Elements are placed in groups according to their valence electrons and placed in periods according to the number of shells present in them.</a:t>
            </a:r>
          </a:p>
          <a:p>
            <a:pPr lvl="0">
              <a:buClrTx/>
              <a:buSzTx/>
              <a:buNone/>
            </a:pPr>
            <a:r>
              <a:rPr lang="en-US" kern="1200" dirty="0" smtClean="0">
                <a:solidFill>
                  <a:prstClr val="black"/>
                </a:solidFill>
                <a:latin typeface="Calibri"/>
                <a:ea typeface="+mn-ea"/>
                <a:cs typeface="+mn-cs"/>
              </a:rPr>
              <a:t>Helium has valence electrons equal to 2, but it is placed in group number 18 because it is a noble gas and has completely filled outermost shell.</a:t>
            </a:r>
          </a:p>
          <a:p>
            <a:pPr lvl="0" algn="ctr">
              <a:buClrTx/>
              <a:buSzTx/>
              <a:buNone/>
            </a:pPr>
            <a:endParaRPr lang="en-US" kern="1200" dirty="0" smtClean="0">
              <a:solidFill>
                <a:prstClr val="black"/>
              </a:solidFill>
              <a:latin typeface="Calibri"/>
              <a:ea typeface="+mn-ea"/>
              <a:cs typeface="+mn-cs"/>
            </a:endParaRPr>
          </a:p>
          <a:p>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057400" y="1580388"/>
          <a:ext cx="5562600" cy="3791712"/>
        </p:xfrm>
        <a:graphic>
          <a:graphicData uri="http://schemas.openxmlformats.org/drawingml/2006/table">
            <a:tbl>
              <a:tblPr>
                <a:tableStyleId>{BDBED569-4797-4DF1-A0F4-6AAB3CD982D8}</a:tableStyleId>
              </a:tblPr>
              <a:tblGrid>
                <a:gridCol w="1390650"/>
                <a:gridCol w="1390650"/>
                <a:gridCol w="1390650"/>
                <a:gridCol w="1390650"/>
              </a:tblGrid>
              <a:tr h="388192">
                <a:tc gridSpan="4">
                  <a:txBody>
                    <a:bodyPr/>
                    <a:lstStyle/>
                    <a:p>
                      <a:pPr marL="0" marR="0" algn="ctr">
                        <a:lnSpc>
                          <a:spcPct val="115000"/>
                        </a:lnSpc>
                        <a:spcBef>
                          <a:spcPts val="375"/>
                        </a:spcBef>
                        <a:spcAft>
                          <a:spcPts val="375"/>
                        </a:spcAft>
                      </a:pPr>
                      <a:r>
                        <a:rPr lang="en-US" sz="1800" dirty="0"/>
                        <a:t>Position of Elements</a:t>
                      </a:r>
                      <a:endParaRPr lang="en-US" sz="1800" b="1" dirty="0">
                        <a:latin typeface="Calibri"/>
                        <a:ea typeface="Calibri"/>
                        <a:cs typeface="Times New Roman"/>
                      </a:endParaRPr>
                    </a:p>
                  </a:txBody>
                  <a:tcPr marL="47625" marR="47625" marT="47625" marB="47625" anchor="ctr"/>
                </a:tc>
                <a:tc hMerge="1">
                  <a:txBody>
                    <a:bodyPr/>
                    <a:lstStyle/>
                    <a:p>
                      <a:endParaRPr lang="en-US"/>
                    </a:p>
                  </a:txBody>
                  <a:tcPr/>
                </a:tc>
                <a:tc hMerge="1">
                  <a:txBody>
                    <a:bodyPr/>
                    <a:lstStyle/>
                    <a:p>
                      <a:endParaRPr lang="en-US"/>
                    </a:p>
                  </a:txBody>
                  <a:tcPr/>
                </a:tc>
                <a:tc hMerge="1">
                  <a:txBody>
                    <a:bodyPr/>
                    <a:lstStyle/>
                    <a:p>
                      <a:endParaRPr lang="en-US"/>
                    </a:p>
                  </a:txBody>
                  <a:tcPr/>
                </a:tc>
              </a:tr>
              <a:tr h="548080">
                <a:tc>
                  <a:txBody>
                    <a:bodyPr/>
                    <a:lstStyle/>
                    <a:p>
                      <a:pPr marL="0" marR="0" algn="ctr">
                        <a:lnSpc>
                          <a:spcPct val="115000"/>
                        </a:lnSpc>
                        <a:spcBef>
                          <a:spcPts val="375"/>
                        </a:spcBef>
                        <a:spcAft>
                          <a:spcPts val="375"/>
                        </a:spcAft>
                      </a:pPr>
                      <a:r>
                        <a:rPr lang="en-US" sz="1600" dirty="0"/>
                        <a:t>Valence Electrons</a:t>
                      </a:r>
                      <a:endParaRPr lang="en-US" sz="1600" b="1" dirty="0">
                        <a:latin typeface="Calibri"/>
                        <a:ea typeface="Calibri"/>
                        <a:cs typeface="Times New Roman"/>
                      </a:endParaRPr>
                    </a:p>
                  </a:txBody>
                  <a:tcPr marL="47625" marR="47625" marT="47625" marB="47625" anchor="ctr"/>
                </a:tc>
                <a:tc>
                  <a:txBody>
                    <a:bodyPr/>
                    <a:lstStyle/>
                    <a:p>
                      <a:pPr marL="0" marR="0" algn="ctr">
                        <a:lnSpc>
                          <a:spcPct val="115000"/>
                        </a:lnSpc>
                        <a:spcBef>
                          <a:spcPts val="375"/>
                        </a:spcBef>
                        <a:spcAft>
                          <a:spcPts val="375"/>
                        </a:spcAft>
                      </a:pPr>
                      <a:r>
                        <a:rPr lang="en-US" sz="1600" dirty="0"/>
                        <a:t>Group</a:t>
                      </a:r>
                      <a:endParaRPr lang="en-US" sz="1600" b="1" dirty="0">
                        <a:latin typeface="Calibri"/>
                        <a:ea typeface="Calibri"/>
                        <a:cs typeface="Times New Roman"/>
                      </a:endParaRPr>
                    </a:p>
                  </a:txBody>
                  <a:tcPr marL="47625" marR="47625" marT="47625" marB="47625" anchor="ctr"/>
                </a:tc>
                <a:tc>
                  <a:txBody>
                    <a:bodyPr/>
                    <a:lstStyle/>
                    <a:p>
                      <a:pPr marL="0" marR="0" algn="ctr">
                        <a:lnSpc>
                          <a:spcPct val="115000"/>
                        </a:lnSpc>
                        <a:spcBef>
                          <a:spcPts val="375"/>
                        </a:spcBef>
                        <a:spcAft>
                          <a:spcPts val="375"/>
                        </a:spcAft>
                      </a:pPr>
                      <a:r>
                        <a:rPr lang="en-US" sz="1600" dirty="0"/>
                        <a:t>No. of Shell</a:t>
                      </a:r>
                      <a:endParaRPr lang="en-US" sz="1600" b="1" dirty="0">
                        <a:latin typeface="Calibri"/>
                        <a:ea typeface="Calibri"/>
                        <a:cs typeface="Times New Roman"/>
                      </a:endParaRPr>
                    </a:p>
                  </a:txBody>
                  <a:tcPr marL="47625" marR="47625" marT="47625" marB="47625" anchor="ctr"/>
                </a:tc>
                <a:tc>
                  <a:txBody>
                    <a:bodyPr/>
                    <a:lstStyle/>
                    <a:p>
                      <a:pPr marL="0" marR="0" algn="ctr">
                        <a:lnSpc>
                          <a:spcPct val="115000"/>
                        </a:lnSpc>
                        <a:spcBef>
                          <a:spcPts val="375"/>
                        </a:spcBef>
                        <a:spcAft>
                          <a:spcPts val="375"/>
                        </a:spcAft>
                      </a:pPr>
                      <a:r>
                        <a:rPr lang="en-US" sz="1600" dirty="0"/>
                        <a:t>Period</a:t>
                      </a:r>
                      <a:endParaRPr lang="en-US" sz="1600" b="1" dirty="0">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dirty="0"/>
                        <a:t>1</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a:t>
                      </a:r>
                      <a:endParaRPr lang="en-US" sz="1400" b="1">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dirty="0"/>
                        <a:t>2</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2</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2</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2</a:t>
                      </a:r>
                      <a:endParaRPr lang="en-US" sz="1400" b="1">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dirty="0"/>
                        <a:t>3</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13</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3</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3</a:t>
                      </a:r>
                      <a:endParaRPr lang="en-US" sz="1400" b="1">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a:t>4</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14</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4</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4</a:t>
                      </a:r>
                      <a:endParaRPr lang="en-US" sz="1400" b="1">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a:t>5</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15</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5</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5</a:t>
                      </a:r>
                      <a:endParaRPr lang="en-US" sz="1400" b="1">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a:t>6</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16</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6</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6</a:t>
                      </a:r>
                      <a:endParaRPr lang="en-US" sz="1400" b="1" dirty="0">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a:t>7</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17</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7</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7</a:t>
                      </a:r>
                      <a:endParaRPr lang="en-US" sz="1400" b="1" dirty="0">
                        <a:latin typeface="Calibri"/>
                        <a:ea typeface="Calibri"/>
                        <a:cs typeface="Times New Roman"/>
                      </a:endParaRPr>
                    </a:p>
                  </a:txBody>
                  <a:tcPr marL="47625" marR="47625" marT="47625" marB="47625" anchor="ctr"/>
                </a:tc>
              </a:tr>
              <a:tr h="320259">
                <a:tc>
                  <a:txBody>
                    <a:bodyPr/>
                    <a:lstStyle/>
                    <a:p>
                      <a:pPr marL="0" marR="0">
                        <a:lnSpc>
                          <a:spcPct val="115000"/>
                        </a:lnSpc>
                        <a:spcBef>
                          <a:spcPts val="375"/>
                        </a:spcBef>
                        <a:spcAft>
                          <a:spcPts val="375"/>
                        </a:spcAft>
                      </a:pPr>
                      <a:r>
                        <a:rPr lang="en-US" sz="1400"/>
                        <a:t>8</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18</a:t>
                      </a:r>
                      <a:endParaRPr lang="en-US" sz="1400" b="1">
                        <a:latin typeface="Calibri"/>
                        <a:ea typeface="Calibri"/>
                        <a:cs typeface="Times New Roman"/>
                      </a:endParaRPr>
                    </a:p>
                  </a:txBody>
                  <a:tcPr marL="47625" marR="47625" marT="47625" marB="47625" anchor="ctr"/>
                </a:tc>
                <a:tc>
                  <a:txBody>
                    <a:bodyPr/>
                    <a:lstStyle/>
                    <a:p>
                      <a:pPr>
                        <a:lnSpc>
                          <a:spcPct val="115000"/>
                        </a:lnSpc>
                      </a:pPr>
                      <a:endParaRPr lang="en-US" sz="1400" b="1">
                        <a:latin typeface="Calibri"/>
                      </a:endParaRPr>
                    </a:p>
                  </a:txBody>
                  <a:tcPr marL="47625" marR="47625" marT="47625" marB="47625" anchor="ctr"/>
                </a:tc>
                <a:tc>
                  <a:txBody>
                    <a:bodyPr/>
                    <a:lstStyle/>
                    <a:p>
                      <a:pPr>
                        <a:lnSpc>
                          <a:spcPct val="115000"/>
                        </a:lnSpc>
                      </a:pPr>
                      <a:endParaRPr lang="en-US" sz="1400" b="1" dirty="0">
                        <a:latin typeface="Calibri"/>
                      </a:endParaRPr>
                    </a:p>
                  </a:txBody>
                  <a:tcPr marL="47625" marR="47625" marT="47625" marB="47625" anchor="ct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4928" y="1409700"/>
            <a:ext cx="6867472" cy="3811000"/>
          </a:xfrm>
        </p:spPr>
        <p:txBody>
          <a:bodyPr/>
          <a:lstStyle/>
          <a:p>
            <a:pPr lvl="0">
              <a:buClrTx/>
              <a:buSzTx/>
              <a:buNone/>
            </a:pPr>
            <a:r>
              <a:rPr lang="en-US" sz="1600" b="1" u="sng" kern="1200" dirty="0" smtClean="0">
                <a:solidFill>
                  <a:prstClr val="black"/>
                </a:solidFill>
                <a:latin typeface="Calibri"/>
                <a:ea typeface="+mn-ea"/>
                <a:cs typeface="+mn-cs"/>
              </a:rPr>
              <a:t>Example:</a:t>
            </a:r>
            <a:r>
              <a:rPr lang="en-US" sz="1600" u="sng" kern="1200" dirty="0" smtClean="0">
                <a:solidFill>
                  <a:prstClr val="black"/>
                </a:solidFill>
                <a:latin typeface="Calibri"/>
                <a:ea typeface="+mn-ea"/>
                <a:cs typeface="+mn-cs"/>
              </a:rPr>
              <a:t> </a:t>
            </a:r>
            <a:r>
              <a:rPr lang="en-US" sz="1600" kern="1200" dirty="0" smtClean="0">
                <a:solidFill>
                  <a:prstClr val="black"/>
                </a:solidFill>
                <a:latin typeface="Calibri"/>
                <a:ea typeface="+mn-ea"/>
                <a:cs typeface="+mn-cs"/>
              </a:rPr>
              <a:t>Hydrogen: Atomic Number = 1</a:t>
            </a:r>
          </a:p>
          <a:p>
            <a:pPr lvl="0">
              <a:buClrTx/>
              <a:buSzTx/>
              <a:buNone/>
            </a:pPr>
            <a:r>
              <a:rPr lang="en-US" sz="1600" kern="1200" dirty="0" smtClean="0">
                <a:solidFill>
                  <a:prstClr val="black"/>
                </a:solidFill>
                <a:latin typeface="Calibri"/>
                <a:ea typeface="+mn-ea"/>
                <a:cs typeface="+mn-cs"/>
              </a:rPr>
              <a:t>Electronic configuration of hydrogen: </a:t>
            </a:r>
            <a:r>
              <a:rPr lang="en-US" sz="1600" kern="1200" baseline="30000" dirty="0" smtClean="0">
                <a:solidFill>
                  <a:prstClr val="black"/>
                </a:solidFill>
                <a:latin typeface="Calibri"/>
                <a:ea typeface="+mn-ea"/>
                <a:cs typeface="+mn-cs"/>
              </a:rPr>
              <a:t>K</a:t>
            </a:r>
            <a:r>
              <a:rPr lang="en-US" sz="1600" kern="1200" baseline="-25000" dirty="0" smtClean="0">
                <a:solidFill>
                  <a:prstClr val="black"/>
                </a:solidFill>
                <a:latin typeface="Calibri"/>
                <a:ea typeface="+mn-ea"/>
                <a:cs typeface="+mn-cs"/>
              </a:rPr>
              <a:t>1</a:t>
            </a:r>
            <a:r>
              <a:rPr lang="en-US" sz="1600" kern="1200" dirty="0" smtClean="0">
                <a:solidFill>
                  <a:prstClr val="black"/>
                </a:solidFill>
                <a:latin typeface="Calibri"/>
                <a:ea typeface="+mn-ea"/>
                <a:cs typeface="+mn-cs"/>
              </a:rPr>
              <a:t/>
            </a:r>
            <a:br>
              <a:rPr lang="en-US" sz="1600" kern="1200" dirty="0" smtClean="0">
                <a:solidFill>
                  <a:prstClr val="black"/>
                </a:solidFill>
                <a:latin typeface="Calibri"/>
                <a:ea typeface="+mn-ea"/>
                <a:cs typeface="+mn-cs"/>
              </a:rPr>
            </a:br>
            <a:r>
              <a:rPr lang="en-US" sz="1600" kern="1200" dirty="0" smtClean="0">
                <a:solidFill>
                  <a:prstClr val="black"/>
                </a:solidFill>
                <a:latin typeface="Calibri"/>
                <a:ea typeface="+mn-ea"/>
                <a:cs typeface="+mn-cs"/>
              </a:rPr>
              <a:t>Valence electron = 1</a:t>
            </a:r>
            <a:br>
              <a:rPr lang="en-US" sz="1600" kern="1200" dirty="0" smtClean="0">
                <a:solidFill>
                  <a:prstClr val="black"/>
                </a:solidFill>
                <a:latin typeface="Calibri"/>
                <a:ea typeface="+mn-ea"/>
                <a:cs typeface="+mn-cs"/>
              </a:rPr>
            </a:br>
            <a:r>
              <a:rPr lang="en-US" sz="1600" kern="1200" dirty="0" smtClean="0">
                <a:solidFill>
                  <a:prstClr val="black"/>
                </a:solidFill>
                <a:latin typeface="Calibri"/>
                <a:ea typeface="+mn-ea"/>
                <a:cs typeface="+mn-cs"/>
              </a:rPr>
              <a:t>Number of shell = 1</a:t>
            </a:r>
            <a:br>
              <a:rPr lang="en-US" sz="1600" kern="1200" dirty="0" smtClean="0">
                <a:solidFill>
                  <a:prstClr val="black"/>
                </a:solidFill>
                <a:latin typeface="Calibri"/>
                <a:ea typeface="+mn-ea"/>
                <a:cs typeface="+mn-cs"/>
              </a:rPr>
            </a:br>
            <a:r>
              <a:rPr lang="en-US" sz="1600" kern="1200" dirty="0" smtClean="0">
                <a:solidFill>
                  <a:prstClr val="black"/>
                </a:solidFill>
                <a:latin typeface="Calibri"/>
                <a:ea typeface="+mn-ea"/>
                <a:cs typeface="+mn-cs"/>
              </a:rPr>
              <a:t>Position in periodic table: 1st group 1st period</a:t>
            </a:r>
          </a:p>
          <a:p>
            <a:pPr lvl="0">
              <a:buClrTx/>
              <a:buSzTx/>
              <a:buNone/>
            </a:pPr>
            <a:r>
              <a:rPr lang="en-US" sz="1600" b="1" u="sng" kern="1200" dirty="0" smtClean="0">
                <a:solidFill>
                  <a:prstClr val="black"/>
                </a:solidFill>
                <a:latin typeface="Calibri"/>
                <a:ea typeface="+mn-ea"/>
                <a:cs typeface="+mn-cs"/>
              </a:rPr>
              <a:t>Example:</a:t>
            </a:r>
            <a:r>
              <a:rPr lang="en-US" sz="1600" u="sng" kern="1200" dirty="0" smtClean="0">
                <a:solidFill>
                  <a:prstClr val="black"/>
                </a:solidFill>
                <a:latin typeface="Calibri"/>
                <a:ea typeface="+mn-ea"/>
                <a:cs typeface="+mn-cs"/>
              </a:rPr>
              <a:t> </a:t>
            </a:r>
            <a:r>
              <a:rPr lang="en-US" sz="1600" kern="1200" dirty="0" smtClean="0">
                <a:solidFill>
                  <a:prstClr val="black"/>
                </a:solidFill>
                <a:latin typeface="Calibri"/>
                <a:ea typeface="+mn-ea"/>
                <a:cs typeface="+mn-cs"/>
              </a:rPr>
              <a:t>Sodium: Atomic number = 11</a:t>
            </a:r>
          </a:p>
          <a:p>
            <a:pPr lvl="0">
              <a:buClrTx/>
              <a:buSzTx/>
              <a:buNone/>
            </a:pPr>
            <a:r>
              <a:rPr lang="en-US" sz="1600" kern="1200" dirty="0" smtClean="0">
                <a:solidFill>
                  <a:prstClr val="black"/>
                </a:solidFill>
                <a:latin typeface="Calibri"/>
                <a:ea typeface="+mn-ea"/>
                <a:cs typeface="+mn-cs"/>
              </a:rPr>
              <a:t>Electronic configuration of sodium: </a:t>
            </a:r>
            <a:r>
              <a:rPr lang="en-US" sz="1600" kern="1200" baseline="30000" dirty="0" smtClean="0">
                <a:solidFill>
                  <a:prstClr val="black"/>
                </a:solidFill>
                <a:latin typeface="Calibri"/>
                <a:ea typeface="+mn-ea"/>
                <a:cs typeface="+mn-cs"/>
              </a:rPr>
              <a:t>K</a:t>
            </a:r>
            <a:r>
              <a:rPr lang="en-US" sz="1600" kern="1200" baseline="-25000" dirty="0" smtClean="0">
                <a:solidFill>
                  <a:prstClr val="black"/>
                </a:solidFill>
                <a:latin typeface="Calibri"/>
                <a:ea typeface="+mn-ea"/>
                <a:cs typeface="+mn-cs"/>
              </a:rPr>
              <a:t>2</a:t>
            </a:r>
            <a:r>
              <a:rPr lang="en-US" sz="1600" kern="1200" baseline="30000" dirty="0" smtClean="0">
                <a:solidFill>
                  <a:prstClr val="black"/>
                </a:solidFill>
                <a:latin typeface="Calibri"/>
                <a:ea typeface="+mn-ea"/>
                <a:cs typeface="+mn-cs"/>
              </a:rPr>
              <a:t>L</a:t>
            </a:r>
            <a:r>
              <a:rPr lang="en-US" sz="1600" kern="1200" baseline="-25000" dirty="0" smtClean="0">
                <a:solidFill>
                  <a:prstClr val="black"/>
                </a:solidFill>
                <a:latin typeface="Calibri"/>
                <a:ea typeface="+mn-ea"/>
                <a:cs typeface="+mn-cs"/>
              </a:rPr>
              <a:t>8</a:t>
            </a:r>
            <a:r>
              <a:rPr lang="en-US" sz="1600" kern="1200" baseline="30000" dirty="0" smtClean="0">
                <a:solidFill>
                  <a:prstClr val="black"/>
                </a:solidFill>
                <a:latin typeface="Calibri"/>
                <a:ea typeface="+mn-ea"/>
                <a:cs typeface="+mn-cs"/>
              </a:rPr>
              <a:t>M</a:t>
            </a:r>
            <a:r>
              <a:rPr lang="en-US" sz="1600" kern="1200" baseline="-25000" dirty="0" smtClean="0">
                <a:solidFill>
                  <a:prstClr val="black"/>
                </a:solidFill>
                <a:latin typeface="Calibri"/>
                <a:ea typeface="+mn-ea"/>
                <a:cs typeface="+mn-cs"/>
              </a:rPr>
              <a:t>1</a:t>
            </a:r>
            <a:endParaRPr lang="en-US" sz="1600" kern="1200" dirty="0" smtClean="0">
              <a:solidFill>
                <a:prstClr val="black"/>
              </a:solidFill>
              <a:latin typeface="Calibri"/>
              <a:ea typeface="+mn-ea"/>
              <a:cs typeface="+mn-cs"/>
            </a:endParaRPr>
          </a:p>
          <a:p>
            <a:pPr lvl="0">
              <a:buClrTx/>
              <a:buSzTx/>
              <a:buNone/>
            </a:pPr>
            <a:r>
              <a:rPr lang="en-US" sz="1600" kern="1200" dirty="0" smtClean="0">
                <a:solidFill>
                  <a:prstClr val="black"/>
                </a:solidFill>
                <a:latin typeface="Calibri"/>
                <a:ea typeface="+mn-ea"/>
                <a:cs typeface="+mn-cs"/>
              </a:rPr>
              <a:t>Valence electron = 1</a:t>
            </a:r>
            <a:br>
              <a:rPr lang="en-US" sz="1600" kern="1200" dirty="0" smtClean="0">
                <a:solidFill>
                  <a:prstClr val="black"/>
                </a:solidFill>
                <a:latin typeface="Calibri"/>
                <a:ea typeface="+mn-ea"/>
                <a:cs typeface="+mn-cs"/>
              </a:rPr>
            </a:br>
            <a:r>
              <a:rPr lang="en-US" sz="1600" kern="1200" dirty="0" smtClean="0">
                <a:solidFill>
                  <a:prstClr val="black"/>
                </a:solidFill>
                <a:latin typeface="Calibri"/>
                <a:ea typeface="+mn-ea"/>
                <a:cs typeface="+mn-cs"/>
              </a:rPr>
              <a:t>Number of shell = 3</a:t>
            </a:r>
            <a:br>
              <a:rPr lang="en-US" sz="1600" kern="1200" dirty="0" smtClean="0">
                <a:solidFill>
                  <a:prstClr val="black"/>
                </a:solidFill>
                <a:latin typeface="Calibri"/>
                <a:ea typeface="+mn-ea"/>
                <a:cs typeface="+mn-cs"/>
              </a:rPr>
            </a:br>
            <a:r>
              <a:rPr lang="en-US" sz="1600" kern="1200" dirty="0" smtClean="0">
                <a:solidFill>
                  <a:prstClr val="black"/>
                </a:solidFill>
                <a:latin typeface="Calibri"/>
                <a:ea typeface="+mn-ea"/>
                <a:cs typeface="+mn-cs"/>
              </a:rPr>
              <a:t>Position in periodic table: 1st group 3rd period.</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14400" y="1562100"/>
            <a:ext cx="4572000" cy="2554545"/>
          </a:xfrm>
          <a:prstGeom prst="rect">
            <a:avLst/>
          </a:prstGeom>
        </p:spPr>
        <p:txBody>
          <a:bodyPr>
            <a:spAutoFit/>
          </a:bodyPr>
          <a:lstStyle/>
          <a:p>
            <a:pPr lvl="0">
              <a:buClrTx/>
              <a:buSzTx/>
              <a:buNone/>
            </a:pPr>
            <a:r>
              <a:rPr lang="en-US" sz="1600" b="1" u="sng" dirty="0">
                <a:solidFill>
                  <a:prstClr val="black"/>
                </a:solidFill>
                <a:latin typeface="Calibri"/>
              </a:rPr>
              <a:t>Example:</a:t>
            </a:r>
            <a:r>
              <a:rPr lang="en-US" sz="1600" dirty="0">
                <a:solidFill>
                  <a:prstClr val="black"/>
                </a:solidFill>
                <a:latin typeface="Calibri"/>
              </a:rPr>
              <a:t> Carbon: Atomic number = 6</a:t>
            </a:r>
          </a:p>
          <a:p>
            <a:pPr lvl="0">
              <a:buClrTx/>
              <a:buSzTx/>
              <a:buNone/>
            </a:pPr>
            <a:r>
              <a:rPr lang="en-US" sz="1600" dirty="0">
                <a:solidFill>
                  <a:prstClr val="black"/>
                </a:solidFill>
                <a:latin typeface="Calibri"/>
              </a:rPr>
              <a:t>Electronic configuration of carbon: </a:t>
            </a:r>
            <a:r>
              <a:rPr lang="en-US" sz="1600" baseline="30000" dirty="0">
                <a:solidFill>
                  <a:prstClr val="black"/>
                </a:solidFill>
                <a:latin typeface="Calibri"/>
              </a:rPr>
              <a:t>K</a:t>
            </a:r>
            <a:r>
              <a:rPr lang="en-US" sz="1600" baseline="-25000" dirty="0">
                <a:solidFill>
                  <a:prstClr val="black"/>
                </a:solidFill>
                <a:latin typeface="Calibri"/>
              </a:rPr>
              <a:t>2</a:t>
            </a:r>
            <a:r>
              <a:rPr lang="en-US" sz="1600" baseline="30000" dirty="0">
                <a:solidFill>
                  <a:prstClr val="black"/>
                </a:solidFill>
                <a:latin typeface="Calibri"/>
              </a:rPr>
              <a:t>L</a:t>
            </a:r>
            <a:r>
              <a:rPr lang="en-US" sz="1600" baseline="-25000" dirty="0">
                <a:solidFill>
                  <a:prstClr val="black"/>
                </a:solidFill>
                <a:latin typeface="Calibri"/>
              </a:rPr>
              <a:t>4</a:t>
            </a:r>
            <a:endParaRPr lang="en-US" sz="1600" dirty="0">
              <a:solidFill>
                <a:prstClr val="black"/>
              </a:solidFill>
              <a:latin typeface="Calibri"/>
            </a:endParaRPr>
          </a:p>
          <a:p>
            <a:pPr lvl="0">
              <a:buClrTx/>
              <a:buSzTx/>
              <a:buNone/>
            </a:pPr>
            <a:r>
              <a:rPr lang="en-US" sz="1600" dirty="0">
                <a:solidFill>
                  <a:prstClr val="black"/>
                </a:solidFill>
                <a:latin typeface="Calibri"/>
              </a:rPr>
              <a:t>Valence electron = 4</a:t>
            </a:r>
            <a:br>
              <a:rPr lang="en-US" sz="1600" dirty="0">
                <a:solidFill>
                  <a:prstClr val="black"/>
                </a:solidFill>
                <a:latin typeface="Calibri"/>
              </a:rPr>
            </a:br>
            <a:r>
              <a:rPr lang="en-US" sz="1600" dirty="0">
                <a:solidFill>
                  <a:prstClr val="black"/>
                </a:solidFill>
                <a:latin typeface="Calibri"/>
              </a:rPr>
              <a:t>Number of shell = 2</a:t>
            </a:r>
            <a:br>
              <a:rPr lang="en-US" sz="1600" dirty="0">
                <a:solidFill>
                  <a:prstClr val="black"/>
                </a:solidFill>
                <a:latin typeface="Calibri"/>
              </a:rPr>
            </a:br>
            <a:r>
              <a:rPr lang="en-US" sz="1600" dirty="0">
                <a:solidFill>
                  <a:prstClr val="black"/>
                </a:solidFill>
                <a:latin typeface="Calibri"/>
              </a:rPr>
              <a:t>Position in periodic table: 14th group 2nd period.</a:t>
            </a:r>
          </a:p>
          <a:p>
            <a:pPr lvl="0">
              <a:buClrTx/>
              <a:buSzTx/>
              <a:buNone/>
            </a:pPr>
            <a:r>
              <a:rPr lang="en-US" sz="1600" b="1" u="sng" dirty="0">
                <a:solidFill>
                  <a:prstClr val="black"/>
                </a:solidFill>
                <a:latin typeface="Calibri"/>
              </a:rPr>
              <a:t>Example:</a:t>
            </a:r>
            <a:r>
              <a:rPr lang="en-US" sz="1600" u="sng" dirty="0">
                <a:solidFill>
                  <a:prstClr val="black"/>
                </a:solidFill>
                <a:latin typeface="Calibri"/>
              </a:rPr>
              <a:t> </a:t>
            </a:r>
            <a:r>
              <a:rPr lang="en-US" sz="1600" dirty="0">
                <a:solidFill>
                  <a:prstClr val="black"/>
                </a:solidFill>
                <a:latin typeface="Calibri"/>
              </a:rPr>
              <a:t>Neon: Atomic number = 10</a:t>
            </a:r>
          </a:p>
          <a:p>
            <a:pPr lvl="0">
              <a:buClrTx/>
              <a:buSzTx/>
              <a:buNone/>
            </a:pPr>
            <a:r>
              <a:rPr lang="en-US" sz="1600" dirty="0">
                <a:solidFill>
                  <a:prstClr val="black"/>
                </a:solidFill>
                <a:latin typeface="Calibri"/>
              </a:rPr>
              <a:t>Electronic configuration of neon: </a:t>
            </a:r>
            <a:r>
              <a:rPr lang="en-US" sz="1600" baseline="30000" dirty="0">
                <a:solidFill>
                  <a:prstClr val="black"/>
                </a:solidFill>
                <a:latin typeface="Calibri"/>
              </a:rPr>
              <a:t>K</a:t>
            </a:r>
            <a:r>
              <a:rPr lang="en-US" sz="1600" baseline="-25000" dirty="0">
                <a:solidFill>
                  <a:prstClr val="black"/>
                </a:solidFill>
                <a:latin typeface="Calibri"/>
              </a:rPr>
              <a:t>2</a:t>
            </a:r>
            <a:r>
              <a:rPr lang="en-US" sz="1600" baseline="30000" dirty="0">
                <a:solidFill>
                  <a:prstClr val="black"/>
                </a:solidFill>
                <a:latin typeface="Calibri"/>
              </a:rPr>
              <a:t>L</a:t>
            </a:r>
            <a:r>
              <a:rPr lang="en-US" sz="1600" baseline="-25000" dirty="0">
                <a:solidFill>
                  <a:prstClr val="black"/>
                </a:solidFill>
                <a:latin typeface="Calibri"/>
              </a:rPr>
              <a:t>8</a:t>
            </a:r>
            <a:endParaRPr lang="en-US" sz="1600" dirty="0">
              <a:solidFill>
                <a:prstClr val="black"/>
              </a:solidFill>
              <a:latin typeface="Calibri"/>
            </a:endParaRPr>
          </a:p>
          <a:p>
            <a:pPr lvl="0">
              <a:buClrTx/>
              <a:buSzTx/>
              <a:buNone/>
            </a:pPr>
            <a:r>
              <a:rPr lang="en-US" sz="1600" dirty="0">
                <a:solidFill>
                  <a:prstClr val="black"/>
                </a:solidFill>
                <a:latin typeface="Calibri"/>
              </a:rPr>
              <a:t>Valence electron = 8 i.e. equal to 0 (zero)</a:t>
            </a:r>
            <a:br>
              <a:rPr lang="en-US" sz="1600" dirty="0">
                <a:solidFill>
                  <a:prstClr val="black"/>
                </a:solidFill>
                <a:latin typeface="Calibri"/>
              </a:rPr>
            </a:br>
            <a:r>
              <a:rPr lang="en-US" sz="1600" dirty="0">
                <a:solidFill>
                  <a:prstClr val="black"/>
                </a:solidFill>
                <a:latin typeface="Calibri"/>
              </a:rPr>
              <a:t>Number of shell = 2</a:t>
            </a:r>
            <a:br>
              <a:rPr lang="en-US" sz="1600" dirty="0">
                <a:solidFill>
                  <a:prstClr val="black"/>
                </a:solidFill>
                <a:latin typeface="Calibri"/>
              </a:rPr>
            </a:br>
            <a:r>
              <a:rPr lang="en-US" sz="1600" dirty="0">
                <a:solidFill>
                  <a:prstClr val="black"/>
                </a:solidFill>
                <a:latin typeface="Calibri"/>
              </a:rPr>
              <a:t>Position in periodic table: 18th group 2nd period.</a:t>
            </a:r>
          </a:p>
        </p:txBody>
      </p:sp>
    </p:spTree>
    <p:extLst>
      <p:ext uri="{BB962C8B-B14F-4D97-AF65-F5344CB8AC3E}">
        <p14:creationId xmlns:p14="http://schemas.microsoft.com/office/powerpoint/2010/main" val="23129561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smtClean="0"/>
              <a:t>Trends in Modern Periodic Table:</a:t>
            </a:r>
            <a:br>
              <a:rPr lang="en-US" dirty="0" smtClean="0"/>
            </a:br>
            <a:r>
              <a:rPr lang="en-US" dirty="0" smtClean="0"/>
              <a:t/>
            </a:r>
            <a:br>
              <a:rPr lang="en-US" dirty="0" smtClean="0"/>
            </a:br>
            <a:endParaRPr lang="en-US" dirty="0"/>
          </a:p>
        </p:txBody>
      </p:sp>
      <p:sp>
        <p:nvSpPr>
          <p:cNvPr id="3" name="Text Placeholder 2"/>
          <p:cNvSpPr>
            <a:spLocks noGrp="1"/>
          </p:cNvSpPr>
          <p:nvPr>
            <p:ph type="body" idx="1"/>
          </p:nvPr>
        </p:nvSpPr>
        <p:spPr>
          <a:xfrm>
            <a:off x="904928" y="1409700"/>
            <a:ext cx="6867472" cy="3811000"/>
          </a:xfrm>
        </p:spPr>
        <p:txBody>
          <a:bodyPr/>
          <a:lstStyle/>
          <a:p>
            <a:pPr lvl="0">
              <a:lnSpc>
                <a:spcPct val="115000"/>
              </a:lnSpc>
              <a:spcAft>
                <a:spcPts val="1000"/>
              </a:spcAft>
              <a:buClrTx/>
              <a:buSzTx/>
              <a:buNone/>
            </a:pPr>
            <a:r>
              <a:rPr lang="en-US" b="1" u="sng" kern="1200" dirty="0" smtClean="0">
                <a:solidFill>
                  <a:prstClr val="black"/>
                </a:solidFill>
                <a:latin typeface="Arial"/>
                <a:ea typeface="Times New Roman"/>
                <a:cs typeface="Times New Roman"/>
              </a:rPr>
              <a:t>Valence electrons:</a:t>
            </a:r>
            <a:endParaRPr lang="en-US" sz="1600" b="1" u="sng" kern="1200" dirty="0" smtClean="0">
              <a:solidFill>
                <a:prstClr val="black"/>
              </a:solidFill>
              <a:latin typeface="Calibri"/>
              <a:ea typeface="Calibri"/>
              <a:cs typeface="Times New Roman"/>
            </a:endParaRPr>
          </a:p>
          <a:p>
            <a:pPr marL="342900" lvl="0" indent="-342900">
              <a:lnSpc>
                <a:spcPct val="115000"/>
              </a:lnSpc>
              <a:spcAft>
                <a:spcPts val="1000"/>
              </a:spcAft>
              <a:buClrTx/>
              <a:buSzPts val="1000"/>
              <a:buFont typeface="Symbol"/>
              <a:buChar char=""/>
              <a:tabLst>
                <a:tab pos="457200" algn="l"/>
              </a:tabLst>
            </a:pPr>
            <a:r>
              <a:rPr lang="en-US" kern="1200" dirty="0" smtClean="0">
                <a:solidFill>
                  <a:prstClr val="black"/>
                </a:solidFill>
                <a:latin typeface="Arial"/>
                <a:ea typeface="Times New Roman"/>
                <a:cs typeface="Times New Roman"/>
              </a:rPr>
              <a:t>Number of valence electron remains the same while moving from top to bottom in a group.</a:t>
            </a:r>
            <a:endParaRPr lang="en-US" sz="1600" kern="1200" dirty="0" smtClean="0">
              <a:solidFill>
                <a:prstClr val="black"/>
              </a:solidFill>
              <a:latin typeface="Calibri"/>
              <a:ea typeface="Calibri"/>
              <a:cs typeface="Times New Roman"/>
            </a:endParaRPr>
          </a:p>
          <a:p>
            <a:pPr marL="342900" lvl="0" indent="-342900">
              <a:lnSpc>
                <a:spcPct val="115000"/>
              </a:lnSpc>
              <a:spcAft>
                <a:spcPts val="1000"/>
              </a:spcAft>
              <a:buClrTx/>
              <a:buSzPts val="1000"/>
              <a:buFont typeface="Symbol"/>
              <a:buChar char=""/>
              <a:tabLst>
                <a:tab pos="457200" algn="l"/>
              </a:tabLst>
            </a:pPr>
            <a:r>
              <a:rPr lang="en-US" kern="1200" dirty="0" smtClean="0">
                <a:solidFill>
                  <a:prstClr val="black"/>
                </a:solidFill>
                <a:latin typeface="Arial"/>
                <a:ea typeface="Times New Roman"/>
                <a:cs typeface="Times New Roman"/>
              </a:rPr>
              <a:t>Number of valence electron increases while moving from left to right in a period.</a:t>
            </a:r>
            <a:endParaRPr lang="en-US" sz="1600" kern="1200" dirty="0" smtClean="0">
              <a:solidFill>
                <a:prstClr val="black"/>
              </a:solidFill>
              <a:latin typeface="Calibri"/>
              <a:ea typeface="Calibri"/>
              <a:cs typeface="Times New Roman"/>
            </a:endParaRPr>
          </a:p>
          <a:p>
            <a:pPr lvl="0">
              <a:lnSpc>
                <a:spcPct val="115000"/>
              </a:lnSpc>
              <a:spcAft>
                <a:spcPts val="1000"/>
              </a:spcAft>
              <a:buClrTx/>
              <a:buSzTx/>
              <a:buNone/>
            </a:pPr>
            <a:r>
              <a:rPr lang="en-US" b="1" u="sng" kern="1200" dirty="0" err="1" smtClean="0">
                <a:solidFill>
                  <a:prstClr val="black"/>
                </a:solidFill>
                <a:latin typeface="Arial"/>
                <a:ea typeface="Times New Roman"/>
                <a:cs typeface="Times New Roman"/>
              </a:rPr>
              <a:t>Valency</a:t>
            </a:r>
            <a:r>
              <a:rPr lang="en-US" b="1" u="sng" kern="1200" dirty="0" smtClean="0">
                <a:solidFill>
                  <a:prstClr val="black"/>
                </a:solidFill>
                <a:latin typeface="Arial"/>
                <a:ea typeface="Times New Roman"/>
                <a:cs typeface="Times New Roman"/>
              </a:rPr>
              <a:t>:</a:t>
            </a:r>
            <a:endParaRPr lang="en-US" sz="1600" b="1" u="sng" kern="1200" dirty="0" smtClean="0">
              <a:solidFill>
                <a:prstClr val="black"/>
              </a:solidFill>
              <a:latin typeface="Calibri"/>
              <a:ea typeface="Calibri"/>
              <a:cs typeface="Times New Roman"/>
            </a:endParaRPr>
          </a:p>
          <a:p>
            <a:pPr marL="342900" lvl="0" indent="-342900">
              <a:lnSpc>
                <a:spcPct val="115000"/>
              </a:lnSpc>
              <a:spcAft>
                <a:spcPts val="1000"/>
              </a:spcAft>
              <a:buClrTx/>
              <a:buSzPts val="1000"/>
              <a:buFont typeface="Symbol"/>
              <a:buChar char=""/>
              <a:tabLst>
                <a:tab pos="457200" algn="l"/>
              </a:tabLst>
            </a:pPr>
            <a:r>
              <a:rPr lang="en-US" kern="1200" dirty="0" err="1" smtClean="0">
                <a:solidFill>
                  <a:prstClr val="black"/>
                </a:solidFill>
                <a:latin typeface="Arial"/>
                <a:ea typeface="Times New Roman"/>
                <a:cs typeface="Times New Roman"/>
              </a:rPr>
              <a:t>Valency</a:t>
            </a:r>
            <a:r>
              <a:rPr lang="en-US" kern="1200" dirty="0" smtClean="0">
                <a:solidFill>
                  <a:prstClr val="black"/>
                </a:solidFill>
                <a:latin typeface="Arial"/>
                <a:ea typeface="Times New Roman"/>
                <a:cs typeface="Times New Roman"/>
              </a:rPr>
              <a:t> remains the same on moving from top to bottom in a group.</a:t>
            </a:r>
            <a:endParaRPr lang="en-US" sz="1600" kern="1200" dirty="0" smtClean="0">
              <a:solidFill>
                <a:prstClr val="black"/>
              </a:solidFill>
              <a:latin typeface="Calibri"/>
              <a:ea typeface="Calibri"/>
              <a:cs typeface="Times New Roman"/>
            </a:endParaRPr>
          </a:p>
          <a:p>
            <a:pPr marL="342900" lvl="0" indent="-342900">
              <a:lnSpc>
                <a:spcPct val="115000"/>
              </a:lnSpc>
              <a:spcAft>
                <a:spcPts val="1000"/>
              </a:spcAft>
              <a:buClrTx/>
              <a:buSzPts val="1000"/>
              <a:buFont typeface="Symbol"/>
              <a:buChar char=""/>
              <a:tabLst>
                <a:tab pos="457200" algn="l"/>
              </a:tabLst>
            </a:pPr>
            <a:r>
              <a:rPr lang="en-US" kern="1200" dirty="0" err="1" smtClean="0">
                <a:solidFill>
                  <a:prstClr val="black"/>
                </a:solidFill>
                <a:latin typeface="Arial"/>
                <a:ea typeface="Times New Roman"/>
                <a:cs typeface="Times New Roman"/>
              </a:rPr>
              <a:t>Valency</a:t>
            </a:r>
            <a:r>
              <a:rPr lang="en-US" kern="1200" dirty="0" smtClean="0">
                <a:solidFill>
                  <a:prstClr val="black"/>
                </a:solidFill>
                <a:latin typeface="Arial"/>
                <a:ea typeface="Times New Roman"/>
                <a:cs typeface="Times New Roman"/>
              </a:rPr>
              <a:t> first increases </a:t>
            </a:r>
            <a:r>
              <a:rPr lang="en-US" kern="1200" dirty="0" err="1" smtClean="0">
                <a:solidFill>
                  <a:prstClr val="black"/>
                </a:solidFill>
                <a:latin typeface="Arial"/>
                <a:ea typeface="Times New Roman"/>
                <a:cs typeface="Times New Roman"/>
              </a:rPr>
              <a:t>upto</a:t>
            </a:r>
            <a:r>
              <a:rPr lang="en-US" kern="1200" dirty="0" smtClean="0">
                <a:solidFill>
                  <a:prstClr val="black"/>
                </a:solidFill>
                <a:latin typeface="Arial"/>
                <a:ea typeface="Times New Roman"/>
                <a:cs typeface="Times New Roman"/>
              </a:rPr>
              <a:t> 4 on moving from left to right in a group and then decreases </a:t>
            </a:r>
            <a:r>
              <a:rPr lang="en-US" kern="1200" dirty="0" err="1" smtClean="0">
                <a:solidFill>
                  <a:prstClr val="black"/>
                </a:solidFill>
                <a:latin typeface="Arial"/>
                <a:ea typeface="Times New Roman"/>
                <a:cs typeface="Times New Roman"/>
              </a:rPr>
              <a:t>upto</a:t>
            </a:r>
            <a:r>
              <a:rPr lang="en-US" kern="1200" dirty="0" smtClean="0">
                <a:solidFill>
                  <a:prstClr val="black"/>
                </a:solidFill>
                <a:latin typeface="Arial"/>
                <a:ea typeface="Times New Roman"/>
                <a:cs typeface="Times New Roman"/>
              </a:rPr>
              <a:t> zero.</a:t>
            </a:r>
            <a:endParaRPr lang="en-US" sz="1600" kern="1200" dirty="0" smtClean="0">
              <a:solidFill>
                <a:prstClr val="black"/>
              </a:solidFill>
              <a:latin typeface="Calibri"/>
              <a:ea typeface="Calibri"/>
              <a:cs typeface="Times New Roman"/>
            </a:endParaRPr>
          </a:p>
          <a:p>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524000" y="1729280"/>
          <a:ext cx="6248403" cy="3338020"/>
        </p:xfrm>
        <a:graphic>
          <a:graphicData uri="http://schemas.openxmlformats.org/drawingml/2006/table">
            <a:tbl>
              <a:tblPr>
                <a:tableStyleId>{BDBED569-4797-4DF1-A0F4-6AAB3CD982D8}</a:tableStyleId>
              </a:tblPr>
              <a:tblGrid>
                <a:gridCol w="694267"/>
                <a:gridCol w="694267"/>
                <a:gridCol w="694267"/>
                <a:gridCol w="694267"/>
                <a:gridCol w="694267"/>
                <a:gridCol w="694267"/>
                <a:gridCol w="694267"/>
                <a:gridCol w="694267"/>
                <a:gridCol w="694267"/>
              </a:tblGrid>
              <a:tr h="762000">
                <a:tc gridSpan="9">
                  <a:txBody>
                    <a:bodyPr/>
                    <a:lstStyle/>
                    <a:p>
                      <a:pPr marL="0" marR="0" algn="ctr">
                        <a:lnSpc>
                          <a:spcPct val="115000"/>
                        </a:lnSpc>
                        <a:spcBef>
                          <a:spcPts val="375"/>
                        </a:spcBef>
                        <a:spcAft>
                          <a:spcPts val="375"/>
                        </a:spcAft>
                      </a:pPr>
                      <a:r>
                        <a:rPr lang="en-US" sz="1800" u="none" dirty="0"/>
                        <a:t>Trend of </a:t>
                      </a:r>
                      <a:r>
                        <a:rPr lang="en-US" sz="1800" u="none" dirty="0" err="1"/>
                        <a:t>valency</a:t>
                      </a:r>
                      <a:r>
                        <a:rPr lang="en-US" sz="1800" u="none" dirty="0"/>
                        <a:t> of elements in 3rd Period</a:t>
                      </a:r>
                      <a:endParaRPr lang="en-US" sz="1800" b="1" u="none" dirty="0">
                        <a:latin typeface="Calibri"/>
                        <a:ea typeface="Calibri"/>
                        <a:cs typeface="Times New Roman"/>
                      </a:endParaRPr>
                    </a:p>
                  </a:txBody>
                  <a:tcPr marL="47625" marR="47625" marT="47625" marB="47625"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032244">
                <a:tc>
                  <a:txBody>
                    <a:bodyPr/>
                    <a:lstStyle/>
                    <a:p>
                      <a:pPr marL="0" marR="0" algn="ctr">
                        <a:lnSpc>
                          <a:spcPct val="115000"/>
                        </a:lnSpc>
                        <a:spcBef>
                          <a:spcPts val="375"/>
                        </a:spcBef>
                        <a:spcAft>
                          <a:spcPts val="375"/>
                        </a:spcAft>
                      </a:pPr>
                      <a:r>
                        <a:rPr lang="en-US" sz="1400" dirty="0"/>
                        <a:t>Group Number</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2</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13</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14</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15</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16</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17</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18</a:t>
                      </a:r>
                      <a:endParaRPr lang="en-US" sz="1400" b="1">
                        <a:latin typeface="Calibri"/>
                        <a:ea typeface="Calibri"/>
                        <a:cs typeface="Times New Roman"/>
                      </a:endParaRPr>
                    </a:p>
                  </a:txBody>
                  <a:tcPr marL="47625" marR="47625" marT="47625" marB="47625" anchor="ctr"/>
                </a:tc>
              </a:tr>
              <a:tr h="796832">
                <a:tc>
                  <a:txBody>
                    <a:bodyPr/>
                    <a:lstStyle/>
                    <a:p>
                      <a:pPr marL="0" marR="0" algn="ctr">
                        <a:lnSpc>
                          <a:spcPct val="115000"/>
                        </a:lnSpc>
                        <a:spcBef>
                          <a:spcPts val="375"/>
                        </a:spcBef>
                        <a:spcAft>
                          <a:spcPts val="375"/>
                        </a:spcAft>
                      </a:pPr>
                      <a:r>
                        <a:rPr lang="en-US" sz="1400"/>
                        <a:t>Elements</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Na</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Mg</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Al</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Si</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P</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S</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Cl</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Ar</a:t>
                      </a:r>
                      <a:endParaRPr lang="en-US" sz="1400" b="1">
                        <a:latin typeface="Calibri"/>
                        <a:ea typeface="Calibri"/>
                        <a:cs typeface="Times New Roman"/>
                      </a:endParaRPr>
                    </a:p>
                  </a:txBody>
                  <a:tcPr marL="47625" marR="47625" marT="47625" marB="47625" anchor="ctr"/>
                </a:tc>
              </a:tr>
              <a:tr h="746944">
                <a:tc>
                  <a:txBody>
                    <a:bodyPr/>
                    <a:lstStyle/>
                    <a:p>
                      <a:pPr marL="0" marR="0" algn="ctr">
                        <a:lnSpc>
                          <a:spcPct val="115000"/>
                        </a:lnSpc>
                        <a:spcBef>
                          <a:spcPts val="375"/>
                        </a:spcBef>
                        <a:spcAft>
                          <a:spcPts val="375"/>
                        </a:spcAft>
                      </a:pPr>
                      <a:r>
                        <a:rPr lang="en-US" sz="1400"/>
                        <a:t>Valency</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2</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3</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4</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3</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2</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0</a:t>
                      </a:r>
                      <a:endParaRPr lang="en-US" sz="1400" b="1" dirty="0">
                        <a:latin typeface="Calibri"/>
                        <a:ea typeface="Calibri"/>
                        <a:cs typeface="Times New Roman"/>
                      </a:endParaRPr>
                    </a:p>
                  </a:txBody>
                  <a:tcPr marL="47625" marR="47625" marT="47625" marB="47625" anchor="ct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Atomic size:</a:t>
            </a:r>
          </a:p>
        </p:txBody>
      </p:sp>
      <p:sp>
        <p:nvSpPr>
          <p:cNvPr id="5" name="Text Placeholder 4"/>
          <p:cNvSpPr>
            <a:spLocks noGrp="1"/>
          </p:cNvSpPr>
          <p:nvPr>
            <p:ph type="body" idx="1"/>
          </p:nvPr>
        </p:nvSpPr>
        <p:spPr>
          <a:xfrm>
            <a:off x="904928" y="1662056"/>
            <a:ext cx="7019872" cy="3811000"/>
          </a:xfrm>
        </p:spPr>
        <p:txBody>
          <a:bodyPr/>
          <a:lstStyle/>
          <a:p>
            <a:pPr lvl="0">
              <a:buClrTx/>
              <a:buSzTx/>
              <a:buNone/>
            </a:pPr>
            <a:r>
              <a:rPr lang="en-US" kern="1200" dirty="0" smtClean="0">
                <a:solidFill>
                  <a:prstClr val="black"/>
                </a:solidFill>
                <a:latin typeface="Calibri"/>
                <a:ea typeface="+mn-ea"/>
                <a:cs typeface="+mn-cs"/>
              </a:rPr>
              <a:t>Atomic size increases on moving from top to bottom in a group and decreases on moving from left to right in a period.</a:t>
            </a:r>
          </a:p>
          <a:p>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600200" y="1562100"/>
          <a:ext cx="6019797" cy="2133600"/>
        </p:xfrm>
        <a:graphic>
          <a:graphicData uri="http://schemas.openxmlformats.org/drawingml/2006/table">
            <a:tbl>
              <a:tblPr>
                <a:tableStyleId>{BDBED569-4797-4DF1-A0F4-6AAB3CD982D8}</a:tableStyleId>
              </a:tblPr>
              <a:tblGrid>
                <a:gridCol w="1599292"/>
                <a:gridCol w="458108"/>
                <a:gridCol w="522513"/>
                <a:gridCol w="859971"/>
                <a:gridCol w="859971"/>
                <a:gridCol w="859971"/>
                <a:gridCol w="859971"/>
              </a:tblGrid>
              <a:tr h="624127">
                <a:tc gridSpan="7">
                  <a:txBody>
                    <a:bodyPr/>
                    <a:lstStyle/>
                    <a:p>
                      <a:pPr marL="0" marR="0" algn="ctr">
                        <a:lnSpc>
                          <a:spcPct val="115000"/>
                        </a:lnSpc>
                        <a:spcBef>
                          <a:spcPts val="375"/>
                        </a:spcBef>
                        <a:spcAft>
                          <a:spcPts val="375"/>
                        </a:spcAft>
                      </a:pPr>
                      <a:r>
                        <a:rPr lang="en-US" sz="1600" u="sng" dirty="0"/>
                        <a:t>Atomic size in first group</a:t>
                      </a:r>
                      <a:endParaRPr lang="en-US" sz="1600" b="1" u="sng" dirty="0">
                        <a:latin typeface="Calibri"/>
                        <a:ea typeface="Calibri"/>
                        <a:cs typeface="Times New Roman"/>
                      </a:endParaRPr>
                    </a:p>
                  </a:txBody>
                  <a:tcPr marL="47625" marR="47625" marT="47625" marB="47625"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18873">
                <a:tc>
                  <a:txBody>
                    <a:bodyPr/>
                    <a:lstStyle/>
                    <a:p>
                      <a:pPr marL="0" marR="0" algn="ctr">
                        <a:lnSpc>
                          <a:spcPct val="115000"/>
                        </a:lnSpc>
                        <a:spcBef>
                          <a:spcPts val="375"/>
                        </a:spcBef>
                        <a:spcAft>
                          <a:spcPts val="375"/>
                        </a:spcAft>
                      </a:pPr>
                      <a:r>
                        <a:rPr lang="en-US" sz="1400" dirty="0"/>
                        <a:t>Period Number</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2</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3</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4</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5</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6</a:t>
                      </a:r>
                      <a:endParaRPr lang="en-US" sz="1400" b="1">
                        <a:latin typeface="Calibri"/>
                        <a:ea typeface="Calibri"/>
                        <a:cs typeface="Times New Roman"/>
                      </a:endParaRPr>
                    </a:p>
                  </a:txBody>
                  <a:tcPr marL="47625" marR="47625" marT="47625" marB="47625" anchor="ctr"/>
                </a:tc>
              </a:tr>
              <a:tr h="533400">
                <a:tc>
                  <a:txBody>
                    <a:bodyPr/>
                    <a:lstStyle/>
                    <a:p>
                      <a:pPr marL="0" marR="0" algn="ctr">
                        <a:lnSpc>
                          <a:spcPct val="115000"/>
                        </a:lnSpc>
                        <a:spcBef>
                          <a:spcPts val="375"/>
                        </a:spcBef>
                        <a:spcAft>
                          <a:spcPts val="375"/>
                        </a:spcAft>
                      </a:pPr>
                      <a:r>
                        <a:rPr lang="en-US" sz="1400"/>
                        <a:t>Elements</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Ha</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Li</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Na</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K</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Rb</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Ks</a:t>
                      </a:r>
                      <a:endParaRPr lang="en-US" sz="1400" b="1">
                        <a:latin typeface="Calibri"/>
                        <a:ea typeface="Calibri"/>
                        <a:cs typeface="Times New Roman"/>
                      </a:endParaRPr>
                    </a:p>
                  </a:txBody>
                  <a:tcPr marL="47625" marR="47625" marT="47625" marB="47625" anchor="ctr"/>
                </a:tc>
              </a:tr>
              <a:tr h="457200">
                <a:tc>
                  <a:txBody>
                    <a:bodyPr/>
                    <a:lstStyle/>
                    <a:p>
                      <a:pPr marL="0" marR="0" algn="ctr">
                        <a:lnSpc>
                          <a:spcPct val="115000"/>
                        </a:lnSpc>
                        <a:spcBef>
                          <a:spcPts val="375"/>
                        </a:spcBef>
                        <a:spcAft>
                          <a:spcPts val="375"/>
                        </a:spcAft>
                      </a:pPr>
                      <a:r>
                        <a:rPr lang="en-US" sz="1400"/>
                        <a:t>Atomic size</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37</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152</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186</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227</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248</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265</a:t>
                      </a:r>
                      <a:endParaRPr lang="en-US" sz="1400" b="1" dirty="0">
                        <a:latin typeface="Calibri"/>
                        <a:ea typeface="Calibri"/>
                        <a:cs typeface="Times New Roman"/>
                      </a:endParaRPr>
                    </a:p>
                  </a:txBody>
                  <a:tcPr marL="47625" marR="47625" marT="47625" marB="47625" anchor="ctr"/>
                </a:tc>
              </a:tr>
            </a:tbl>
          </a:graphicData>
        </a:graphic>
      </p:graphicFrame>
      <p:sp>
        <p:nvSpPr>
          <p:cNvPr id="6" name="Rectangle 5"/>
          <p:cNvSpPr/>
          <p:nvPr/>
        </p:nvSpPr>
        <p:spPr>
          <a:xfrm>
            <a:off x="1600200" y="3848100"/>
            <a:ext cx="6172200" cy="923330"/>
          </a:xfrm>
          <a:prstGeom prst="rect">
            <a:avLst/>
          </a:prstGeom>
        </p:spPr>
        <p:txBody>
          <a:bodyPr wrap="square">
            <a:spAutoFit/>
          </a:bodyPr>
          <a:lstStyle/>
          <a:p>
            <a:r>
              <a:rPr lang="en-US" b="1" u="sng" dirty="0" smtClean="0"/>
              <a:t>Atomic radii: </a:t>
            </a:r>
            <a:r>
              <a:rPr lang="en-US" dirty="0" smtClean="0"/>
              <a:t>Atomic radius increases on moving from top to bottom in a group and decreases on moving from left to right in a period.</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990600" y="1752600"/>
          <a:ext cx="7467600" cy="2171700"/>
        </p:xfrm>
        <a:graphic>
          <a:graphicData uri="http://schemas.openxmlformats.org/drawingml/2006/table">
            <a:tbl>
              <a:tblPr>
                <a:tableStyleId>{BDBED569-4797-4DF1-A0F4-6AAB3CD982D8}</a:tableStyleId>
              </a:tblPr>
              <a:tblGrid>
                <a:gridCol w="1574800"/>
                <a:gridCol w="736600"/>
                <a:gridCol w="736600"/>
                <a:gridCol w="736600"/>
                <a:gridCol w="736600"/>
                <a:gridCol w="736600"/>
                <a:gridCol w="736600"/>
                <a:gridCol w="736600"/>
                <a:gridCol w="736600"/>
              </a:tblGrid>
              <a:tr h="439748">
                <a:tc gridSpan="9">
                  <a:txBody>
                    <a:bodyPr/>
                    <a:lstStyle/>
                    <a:p>
                      <a:pPr marL="0" marR="0" algn="ctr">
                        <a:lnSpc>
                          <a:spcPct val="115000"/>
                        </a:lnSpc>
                        <a:spcBef>
                          <a:spcPts val="375"/>
                        </a:spcBef>
                        <a:spcAft>
                          <a:spcPts val="375"/>
                        </a:spcAft>
                      </a:pPr>
                      <a:r>
                        <a:rPr lang="en-US" sz="1800" dirty="0"/>
                        <a:t>Atomic size in third period</a:t>
                      </a:r>
                      <a:endParaRPr lang="en-US" sz="1800" b="1" dirty="0">
                        <a:latin typeface="Calibri"/>
                        <a:ea typeface="Calibri"/>
                        <a:cs typeface="Times New Roman"/>
                      </a:endParaRPr>
                    </a:p>
                  </a:txBody>
                  <a:tcPr marL="47625" marR="47625" marT="47625" marB="47625"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88952">
                <a:tc>
                  <a:txBody>
                    <a:bodyPr/>
                    <a:lstStyle/>
                    <a:p>
                      <a:pPr marL="0" marR="0" algn="ctr">
                        <a:lnSpc>
                          <a:spcPct val="115000"/>
                        </a:lnSpc>
                        <a:spcBef>
                          <a:spcPts val="375"/>
                        </a:spcBef>
                        <a:spcAft>
                          <a:spcPts val="375"/>
                        </a:spcAft>
                      </a:pPr>
                      <a:r>
                        <a:rPr lang="en-US" sz="1400" dirty="0"/>
                        <a:t>Group Number</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2</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13</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14</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15</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16</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17</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18</a:t>
                      </a:r>
                      <a:endParaRPr lang="en-US" sz="1400" b="1">
                        <a:latin typeface="Calibri"/>
                        <a:ea typeface="Calibri"/>
                        <a:cs typeface="Times New Roman"/>
                      </a:endParaRPr>
                    </a:p>
                  </a:txBody>
                  <a:tcPr marL="47625" marR="47625" marT="47625" marB="47625" anchor="ctr"/>
                </a:tc>
              </a:tr>
              <a:tr h="533400">
                <a:tc>
                  <a:txBody>
                    <a:bodyPr/>
                    <a:lstStyle/>
                    <a:p>
                      <a:pPr marL="0" marR="0" algn="ctr">
                        <a:lnSpc>
                          <a:spcPct val="115000"/>
                        </a:lnSpc>
                        <a:spcBef>
                          <a:spcPts val="375"/>
                        </a:spcBef>
                        <a:spcAft>
                          <a:spcPts val="375"/>
                        </a:spcAft>
                      </a:pPr>
                      <a:r>
                        <a:rPr lang="en-US" sz="1400"/>
                        <a:t>Elements</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Na</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Mg</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Al</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Si</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P</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S</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Cl</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Ar</a:t>
                      </a:r>
                      <a:endParaRPr lang="en-US" sz="1400" b="1">
                        <a:latin typeface="Calibri"/>
                        <a:ea typeface="Calibri"/>
                        <a:cs typeface="Times New Roman"/>
                      </a:endParaRPr>
                    </a:p>
                  </a:txBody>
                  <a:tcPr marL="47625" marR="47625" marT="47625" marB="47625" anchor="ctr"/>
                </a:tc>
              </a:tr>
              <a:tr h="609600">
                <a:tc>
                  <a:txBody>
                    <a:bodyPr/>
                    <a:lstStyle/>
                    <a:p>
                      <a:pPr marL="0" marR="0" algn="ctr">
                        <a:lnSpc>
                          <a:spcPct val="115000"/>
                        </a:lnSpc>
                        <a:spcBef>
                          <a:spcPts val="375"/>
                        </a:spcBef>
                        <a:spcAft>
                          <a:spcPts val="375"/>
                        </a:spcAft>
                      </a:pPr>
                      <a:r>
                        <a:rPr lang="en-US" sz="1400"/>
                        <a:t>Atomic Size</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186</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160</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143</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a:t>118</a:t>
                      </a:r>
                      <a:endParaRPr lang="en-US" sz="1400" b="1">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110</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103</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99</a:t>
                      </a:r>
                      <a:endParaRPr lang="en-US" sz="1400" b="1" dirty="0">
                        <a:latin typeface="Calibri"/>
                        <a:ea typeface="Calibri"/>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400" dirty="0"/>
                        <a:t>98</a:t>
                      </a:r>
                      <a:endParaRPr lang="en-US" sz="1400" b="1" dirty="0">
                        <a:latin typeface="Calibri"/>
                        <a:ea typeface="Calibri"/>
                        <a:cs typeface="Times New Roman"/>
                      </a:endParaRPr>
                    </a:p>
                  </a:txBody>
                  <a:tcPr marL="47625" marR="47625" marT="47625" marB="47625" anchor="ct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4928" y="1662056"/>
            <a:ext cx="7781872" cy="4243444"/>
          </a:xfrm>
        </p:spPr>
        <p:txBody>
          <a:bodyPr/>
          <a:lstStyle/>
          <a:p>
            <a:pPr lvl="0">
              <a:buClrTx/>
              <a:buSzTx/>
              <a:buNone/>
            </a:pPr>
            <a:r>
              <a:rPr lang="en-US" b="1" u="sng" kern="1200" dirty="0" smtClean="0">
                <a:solidFill>
                  <a:prstClr val="black"/>
                </a:solidFill>
                <a:latin typeface="Calibri"/>
                <a:ea typeface="+mn-ea"/>
                <a:cs typeface="+mn-cs"/>
              </a:rPr>
              <a:t>Metallic character of elements:</a:t>
            </a:r>
            <a:r>
              <a:rPr lang="en-US" u="sng"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Metallic character decreases on moving from left to right in a period.</a:t>
            </a:r>
          </a:p>
          <a:p>
            <a:pPr lvl="0">
              <a:buClrTx/>
              <a:buSzTx/>
              <a:buNone/>
            </a:pPr>
            <a:r>
              <a:rPr lang="en-US" b="1" u="sng" kern="1200" dirty="0" smtClean="0">
                <a:solidFill>
                  <a:prstClr val="black"/>
                </a:solidFill>
                <a:latin typeface="Calibri"/>
                <a:ea typeface="+mn-ea"/>
                <a:cs typeface="+mn-cs"/>
              </a:rPr>
              <a:t>Tendency to lose electron:</a:t>
            </a:r>
            <a:r>
              <a:rPr lang="en-US" u="sng"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Tendency to lose electrons decreases on moving from left to right in a period and tendency to lose electrons increases on moving from top to bottom in a group.</a:t>
            </a:r>
          </a:p>
          <a:p>
            <a:pPr lvl="0">
              <a:buClrTx/>
              <a:buSzTx/>
              <a:buNone/>
            </a:pPr>
            <a:r>
              <a:rPr lang="en-US" kern="1200" dirty="0" smtClean="0">
                <a:solidFill>
                  <a:prstClr val="black"/>
                </a:solidFill>
                <a:latin typeface="Calibri"/>
                <a:ea typeface="+mn-ea"/>
                <a:cs typeface="+mn-cs"/>
              </a:rPr>
              <a:t>Tendency to lose electron is also known as electropositive character, thus electropositive character decreases on moving from left to right in a period and increases on moving from top to bottom in a group.</a:t>
            </a:r>
          </a:p>
          <a:p>
            <a:pPr lvl="0">
              <a:buClrTx/>
              <a:buSzTx/>
              <a:buNone/>
            </a:pPr>
            <a:r>
              <a:rPr lang="en-US" b="1" u="sng" kern="1200" dirty="0" smtClean="0">
                <a:solidFill>
                  <a:prstClr val="black"/>
                </a:solidFill>
                <a:latin typeface="Calibri"/>
                <a:ea typeface="+mn-ea"/>
                <a:cs typeface="+mn-cs"/>
              </a:rPr>
              <a:t>Tendency to gain electron:</a:t>
            </a:r>
            <a:r>
              <a:rPr lang="en-US" b="1" kern="1200" dirty="0" smtClean="0">
                <a:solidFill>
                  <a:prstClr val="black"/>
                </a:solidFill>
                <a:latin typeface="Calibri"/>
                <a:ea typeface="+mn-ea"/>
                <a:cs typeface="+mn-cs"/>
              </a:rPr>
              <a:t> </a:t>
            </a:r>
            <a:r>
              <a:rPr lang="en-US" kern="1200" dirty="0" smtClean="0">
                <a:solidFill>
                  <a:prstClr val="black"/>
                </a:solidFill>
                <a:latin typeface="Calibri"/>
                <a:ea typeface="+mn-ea"/>
                <a:cs typeface="+mn-cs"/>
              </a:rPr>
              <a:t>Tendency to gain electrons increases on moving from left to right in a period. Tendency to gain electron is called electro-negativity, thus electro-negativity of elements increases on moving from left to right in a period.</a:t>
            </a:r>
            <a:endParaRPr lang="en-US" kern="1200" dirty="0">
              <a:solidFill>
                <a:prstClr val="black"/>
              </a:solidFill>
              <a:latin typeface="Calibri"/>
              <a:ea typeface="+mn-ea"/>
              <a:cs typeface="+mn-cs"/>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Shape 274"/>
          <p:cNvSpPr txBox="1">
            <a:spLocks noGrp="1"/>
          </p:cNvSpPr>
          <p:nvPr>
            <p:ph type="ctrTitle" idx="4294967295"/>
          </p:nvPr>
        </p:nvSpPr>
        <p:spPr>
          <a:xfrm>
            <a:off x="2819400" y="2115078"/>
            <a:ext cx="5533799" cy="1288666"/>
          </a:xfrm>
          <a:prstGeom prst="rect">
            <a:avLst/>
          </a:prstGeom>
        </p:spPr>
        <p:txBody>
          <a:bodyPr lIns="91425" tIns="91425" rIns="91425" bIns="91425" anchor="t" anchorCtr="0">
            <a:noAutofit/>
          </a:bodyPr>
          <a:lstStyle/>
          <a:p>
            <a:pPr lvl="0" rtl="0">
              <a:spcBef>
                <a:spcPts val="0"/>
              </a:spcBef>
              <a:buNone/>
            </a:pPr>
            <a:r>
              <a:rPr lang="en" sz="6000" dirty="0">
                <a:solidFill>
                  <a:srgbClr val="ABE33F"/>
                </a:solidFill>
              </a:rPr>
              <a:t>Thanks!</a:t>
            </a:r>
          </a:p>
        </p:txBody>
      </p:sp>
      <p:grpSp>
        <p:nvGrpSpPr>
          <p:cNvPr id="2" name="Shape 276"/>
          <p:cNvGrpSpPr/>
          <p:nvPr/>
        </p:nvGrpSpPr>
        <p:grpSpPr>
          <a:xfrm>
            <a:off x="685799" y="2015810"/>
            <a:ext cx="1681779" cy="1311054"/>
            <a:chOff x="559275" y="1683950"/>
            <a:chExt cx="466500" cy="327300"/>
          </a:xfrm>
        </p:grpSpPr>
        <p:sp>
          <p:nvSpPr>
            <p:cNvPr id="277" name="Shape 277"/>
            <p:cNvSpPr/>
            <p:nvPr/>
          </p:nvSpPr>
          <p:spPr>
            <a:xfrm>
              <a:off x="559275" y="1683950"/>
              <a:ext cx="466500" cy="197850"/>
            </a:xfrm>
            <a:custGeom>
              <a:avLst/>
              <a:gdLst/>
              <a:ahLst/>
              <a:cxnLst/>
              <a:rect l="0" t="0" r="0" b="0"/>
              <a:pathLst>
                <a:path w="18660" h="7914" extrusionOk="0">
                  <a:moveTo>
                    <a:pt x="391" y="1"/>
                  </a:moveTo>
                  <a:lnTo>
                    <a:pt x="293" y="50"/>
                  </a:lnTo>
                  <a:lnTo>
                    <a:pt x="220" y="74"/>
                  </a:lnTo>
                  <a:lnTo>
                    <a:pt x="147" y="147"/>
                  </a:lnTo>
                  <a:lnTo>
                    <a:pt x="74" y="221"/>
                  </a:lnTo>
                  <a:lnTo>
                    <a:pt x="49" y="294"/>
                  </a:lnTo>
                  <a:lnTo>
                    <a:pt x="0" y="392"/>
                  </a:lnTo>
                  <a:lnTo>
                    <a:pt x="0" y="489"/>
                  </a:lnTo>
                  <a:lnTo>
                    <a:pt x="0" y="1173"/>
                  </a:lnTo>
                  <a:lnTo>
                    <a:pt x="9330" y="7914"/>
                  </a:lnTo>
                  <a:lnTo>
                    <a:pt x="18659" y="1173"/>
                  </a:lnTo>
                  <a:lnTo>
                    <a:pt x="18659" y="489"/>
                  </a:lnTo>
                  <a:lnTo>
                    <a:pt x="18659" y="392"/>
                  </a:lnTo>
                  <a:lnTo>
                    <a:pt x="18611" y="294"/>
                  </a:lnTo>
                  <a:lnTo>
                    <a:pt x="18586" y="221"/>
                  </a:lnTo>
                  <a:lnTo>
                    <a:pt x="18513" y="147"/>
                  </a:lnTo>
                  <a:lnTo>
                    <a:pt x="18440" y="74"/>
                  </a:lnTo>
                  <a:lnTo>
                    <a:pt x="18366" y="50"/>
                  </a:lnTo>
                  <a:lnTo>
                    <a:pt x="18269" y="1"/>
                  </a:lnTo>
                  <a:close/>
                </a:path>
              </a:pathLst>
            </a:custGeom>
            <a:solidFill>
              <a:srgbClr val="00AE9D">
                <a:alpha val="83460"/>
              </a:srgbClr>
            </a:solidFill>
            <a:ln>
              <a:noFill/>
            </a:ln>
          </p:spPr>
          <p:txBody>
            <a:bodyPr lIns="91425" tIns="91425" rIns="91425" bIns="91425" anchor="ctr" anchorCtr="0">
              <a:noAutofit/>
            </a:bodyPr>
            <a:lstStyle/>
            <a:p>
              <a:pPr lvl="0">
                <a:spcBef>
                  <a:spcPts val="0"/>
                </a:spcBef>
                <a:buNone/>
              </a:pPr>
              <a:endParaRPr/>
            </a:p>
          </p:txBody>
        </p:sp>
        <p:sp>
          <p:nvSpPr>
            <p:cNvPr id="278" name="Shape 278"/>
            <p:cNvSpPr/>
            <p:nvPr/>
          </p:nvSpPr>
          <p:spPr>
            <a:xfrm>
              <a:off x="559275" y="1727925"/>
              <a:ext cx="466500" cy="283325"/>
            </a:xfrm>
            <a:custGeom>
              <a:avLst/>
              <a:gdLst/>
              <a:ahLst/>
              <a:cxnLst/>
              <a:rect l="0" t="0" r="0" b="0"/>
              <a:pathLst>
                <a:path w="18660" h="11333" extrusionOk="0">
                  <a:moveTo>
                    <a:pt x="0" y="0"/>
                  </a:moveTo>
                  <a:lnTo>
                    <a:pt x="0" y="10844"/>
                  </a:lnTo>
                  <a:lnTo>
                    <a:pt x="0" y="10917"/>
                  </a:lnTo>
                  <a:lnTo>
                    <a:pt x="5129" y="7230"/>
                  </a:lnTo>
                  <a:lnTo>
                    <a:pt x="5227" y="7181"/>
                  </a:lnTo>
                  <a:lnTo>
                    <a:pt x="5325" y="7181"/>
                  </a:lnTo>
                  <a:lnTo>
                    <a:pt x="5398" y="7205"/>
                  </a:lnTo>
                  <a:lnTo>
                    <a:pt x="5471" y="7278"/>
                  </a:lnTo>
                  <a:lnTo>
                    <a:pt x="5520" y="7376"/>
                  </a:lnTo>
                  <a:lnTo>
                    <a:pt x="5520" y="7474"/>
                  </a:lnTo>
                  <a:lnTo>
                    <a:pt x="5471" y="7547"/>
                  </a:lnTo>
                  <a:lnTo>
                    <a:pt x="5422" y="7620"/>
                  </a:lnTo>
                  <a:lnTo>
                    <a:pt x="318" y="11308"/>
                  </a:lnTo>
                  <a:lnTo>
                    <a:pt x="415" y="11333"/>
                  </a:lnTo>
                  <a:lnTo>
                    <a:pt x="18244" y="11333"/>
                  </a:lnTo>
                  <a:lnTo>
                    <a:pt x="18342" y="11308"/>
                  </a:lnTo>
                  <a:lnTo>
                    <a:pt x="13238" y="7620"/>
                  </a:lnTo>
                  <a:lnTo>
                    <a:pt x="13189" y="7547"/>
                  </a:lnTo>
                  <a:lnTo>
                    <a:pt x="13140" y="7474"/>
                  </a:lnTo>
                  <a:lnTo>
                    <a:pt x="13140" y="7376"/>
                  </a:lnTo>
                  <a:lnTo>
                    <a:pt x="13189" y="7278"/>
                  </a:lnTo>
                  <a:lnTo>
                    <a:pt x="13262" y="7205"/>
                  </a:lnTo>
                  <a:lnTo>
                    <a:pt x="13335" y="7181"/>
                  </a:lnTo>
                  <a:lnTo>
                    <a:pt x="13433" y="7181"/>
                  </a:lnTo>
                  <a:lnTo>
                    <a:pt x="13531" y="7230"/>
                  </a:lnTo>
                  <a:lnTo>
                    <a:pt x="18659" y="10917"/>
                  </a:lnTo>
                  <a:lnTo>
                    <a:pt x="18659" y="10844"/>
                  </a:lnTo>
                  <a:lnTo>
                    <a:pt x="18659" y="0"/>
                  </a:lnTo>
                  <a:lnTo>
                    <a:pt x="9476" y="6643"/>
                  </a:lnTo>
                  <a:lnTo>
                    <a:pt x="9403" y="6692"/>
                  </a:lnTo>
                  <a:lnTo>
                    <a:pt x="9257" y="6692"/>
                  </a:lnTo>
                  <a:lnTo>
                    <a:pt x="9183" y="6643"/>
                  </a:lnTo>
                  <a:lnTo>
                    <a:pt x="0" y="0"/>
                  </a:lnTo>
                  <a:close/>
                </a:path>
              </a:pathLst>
            </a:custGeom>
            <a:solidFill>
              <a:srgbClr val="00AE9D">
                <a:alpha val="83460"/>
              </a:srgbClr>
            </a:solidFill>
            <a:ln>
              <a:noFill/>
            </a:ln>
          </p:spPr>
          <p:txBody>
            <a:bodyPr lIns="91425" tIns="91425" rIns="91425" bIns="91425" anchor="ctr" anchorCtr="0">
              <a:noAutofit/>
            </a:bodyPr>
            <a:lstStyle/>
            <a:p>
              <a:pPr lvl="0">
                <a:spcBef>
                  <a:spcPts val="0"/>
                </a:spcBef>
                <a:buNone/>
              </a:pPr>
              <a:endParaRPr/>
            </a:p>
          </p:txBody>
        </p:sp>
      </p:grpSp>
      <p:sp>
        <p:nvSpPr>
          <p:cNvPr id="8" name="Shape 418"/>
          <p:cNvSpPr/>
          <p:nvPr/>
        </p:nvSpPr>
        <p:spPr>
          <a:xfrm>
            <a:off x="6096000" y="2031464"/>
            <a:ext cx="1273465" cy="1295400"/>
          </a:xfrm>
          <a:custGeom>
            <a:avLst/>
            <a:gdLst/>
            <a:ahLst/>
            <a:cxnLst/>
            <a:rect l="0" t="0" r="0" b="0"/>
            <a:pathLst>
              <a:path w="15290" h="15290" extrusionOk="0">
                <a:moveTo>
                  <a:pt x="4519" y="6815"/>
                </a:moveTo>
                <a:lnTo>
                  <a:pt x="4690" y="6839"/>
                </a:lnTo>
                <a:lnTo>
                  <a:pt x="4861" y="6888"/>
                </a:lnTo>
                <a:lnTo>
                  <a:pt x="5007" y="6986"/>
                </a:lnTo>
                <a:lnTo>
                  <a:pt x="5154" y="7084"/>
                </a:lnTo>
                <a:lnTo>
                  <a:pt x="5251" y="7230"/>
                </a:lnTo>
                <a:lnTo>
                  <a:pt x="5325" y="7401"/>
                </a:lnTo>
                <a:lnTo>
                  <a:pt x="5374" y="7572"/>
                </a:lnTo>
                <a:lnTo>
                  <a:pt x="5398" y="7767"/>
                </a:lnTo>
                <a:lnTo>
                  <a:pt x="5374" y="7963"/>
                </a:lnTo>
                <a:lnTo>
                  <a:pt x="5325" y="8134"/>
                </a:lnTo>
                <a:lnTo>
                  <a:pt x="5251" y="8305"/>
                </a:lnTo>
                <a:lnTo>
                  <a:pt x="5154" y="8451"/>
                </a:lnTo>
                <a:lnTo>
                  <a:pt x="5007" y="8549"/>
                </a:lnTo>
                <a:lnTo>
                  <a:pt x="4861" y="8647"/>
                </a:lnTo>
                <a:lnTo>
                  <a:pt x="4690" y="8696"/>
                </a:lnTo>
                <a:lnTo>
                  <a:pt x="4519" y="8720"/>
                </a:lnTo>
                <a:lnTo>
                  <a:pt x="4348" y="8696"/>
                </a:lnTo>
                <a:lnTo>
                  <a:pt x="4177" y="8647"/>
                </a:lnTo>
                <a:lnTo>
                  <a:pt x="4030" y="8549"/>
                </a:lnTo>
                <a:lnTo>
                  <a:pt x="3884" y="8451"/>
                </a:lnTo>
                <a:lnTo>
                  <a:pt x="3786" y="8305"/>
                </a:lnTo>
                <a:lnTo>
                  <a:pt x="3713" y="8134"/>
                </a:lnTo>
                <a:lnTo>
                  <a:pt x="3664" y="7963"/>
                </a:lnTo>
                <a:lnTo>
                  <a:pt x="3640" y="7767"/>
                </a:lnTo>
                <a:lnTo>
                  <a:pt x="3664" y="7572"/>
                </a:lnTo>
                <a:lnTo>
                  <a:pt x="3713" y="7401"/>
                </a:lnTo>
                <a:lnTo>
                  <a:pt x="3786" y="7230"/>
                </a:lnTo>
                <a:lnTo>
                  <a:pt x="3884" y="7084"/>
                </a:lnTo>
                <a:lnTo>
                  <a:pt x="4030" y="6986"/>
                </a:lnTo>
                <a:lnTo>
                  <a:pt x="4177" y="6888"/>
                </a:lnTo>
                <a:lnTo>
                  <a:pt x="4348" y="6839"/>
                </a:lnTo>
                <a:lnTo>
                  <a:pt x="4519" y="6815"/>
                </a:lnTo>
                <a:close/>
                <a:moveTo>
                  <a:pt x="10771" y="6815"/>
                </a:moveTo>
                <a:lnTo>
                  <a:pt x="10942" y="6839"/>
                </a:lnTo>
                <a:lnTo>
                  <a:pt x="11113" y="6888"/>
                </a:lnTo>
                <a:lnTo>
                  <a:pt x="11260" y="6986"/>
                </a:lnTo>
                <a:lnTo>
                  <a:pt x="11406" y="7084"/>
                </a:lnTo>
                <a:lnTo>
                  <a:pt x="11504" y="7230"/>
                </a:lnTo>
                <a:lnTo>
                  <a:pt x="11577" y="7401"/>
                </a:lnTo>
                <a:lnTo>
                  <a:pt x="11626" y="7572"/>
                </a:lnTo>
                <a:lnTo>
                  <a:pt x="11650" y="7767"/>
                </a:lnTo>
                <a:lnTo>
                  <a:pt x="11626" y="7963"/>
                </a:lnTo>
                <a:lnTo>
                  <a:pt x="11577" y="8134"/>
                </a:lnTo>
                <a:lnTo>
                  <a:pt x="11504" y="8305"/>
                </a:lnTo>
                <a:lnTo>
                  <a:pt x="11406" y="8451"/>
                </a:lnTo>
                <a:lnTo>
                  <a:pt x="11260" y="8549"/>
                </a:lnTo>
                <a:lnTo>
                  <a:pt x="11113" y="8647"/>
                </a:lnTo>
                <a:lnTo>
                  <a:pt x="10942" y="8696"/>
                </a:lnTo>
                <a:lnTo>
                  <a:pt x="10771" y="8720"/>
                </a:lnTo>
                <a:lnTo>
                  <a:pt x="10600" y="8696"/>
                </a:lnTo>
                <a:lnTo>
                  <a:pt x="10429" y="8647"/>
                </a:lnTo>
                <a:lnTo>
                  <a:pt x="10283" y="8549"/>
                </a:lnTo>
                <a:lnTo>
                  <a:pt x="10136" y="8451"/>
                </a:lnTo>
                <a:lnTo>
                  <a:pt x="10038" y="8305"/>
                </a:lnTo>
                <a:lnTo>
                  <a:pt x="9965" y="8134"/>
                </a:lnTo>
                <a:lnTo>
                  <a:pt x="9916" y="7963"/>
                </a:lnTo>
                <a:lnTo>
                  <a:pt x="9892" y="7767"/>
                </a:lnTo>
                <a:lnTo>
                  <a:pt x="9916" y="7572"/>
                </a:lnTo>
                <a:lnTo>
                  <a:pt x="9965" y="7401"/>
                </a:lnTo>
                <a:lnTo>
                  <a:pt x="10038" y="7230"/>
                </a:lnTo>
                <a:lnTo>
                  <a:pt x="10136" y="7084"/>
                </a:lnTo>
                <a:lnTo>
                  <a:pt x="10283" y="6986"/>
                </a:lnTo>
                <a:lnTo>
                  <a:pt x="10429" y="6888"/>
                </a:lnTo>
                <a:lnTo>
                  <a:pt x="10600" y="6839"/>
                </a:lnTo>
                <a:lnTo>
                  <a:pt x="10771" y="6815"/>
                </a:lnTo>
                <a:close/>
                <a:moveTo>
                  <a:pt x="11308" y="10210"/>
                </a:moveTo>
                <a:lnTo>
                  <a:pt x="11406" y="10234"/>
                </a:lnTo>
                <a:lnTo>
                  <a:pt x="11479" y="10259"/>
                </a:lnTo>
                <a:lnTo>
                  <a:pt x="11577" y="10307"/>
                </a:lnTo>
                <a:lnTo>
                  <a:pt x="11650" y="10356"/>
                </a:lnTo>
                <a:lnTo>
                  <a:pt x="11699" y="10430"/>
                </a:lnTo>
                <a:lnTo>
                  <a:pt x="11748" y="10527"/>
                </a:lnTo>
                <a:lnTo>
                  <a:pt x="11772" y="10625"/>
                </a:lnTo>
                <a:lnTo>
                  <a:pt x="11797" y="10698"/>
                </a:lnTo>
                <a:lnTo>
                  <a:pt x="11772" y="10796"/>
                </a:lnTo>
                <a:lnTo>
                  <a:pt x="11748" y="10894"/>
                </a:lnTo>
                <a:lnTo>
                  <a:pt x="11699" y="10967"/>
                </a:lnTo>
                <a:lnTo>
                  <a:pt x="11650" y="11065"/>
                </a:lnTo>
                <a:lnTo>
                  <a:pt x="11235" y="11431"/>
                </a:lnTo>
                <a:lnTo>
                  <a:pt x="10795" y="11773"/>
                </a:lnTo>
                <a:lnTo>
                  <a:pt x="10307" y="12041"/>
                </a:lnTo>
                <a:lnTo>
                  <a:pt x="9819" y="12286"/>
                </a:lnTo>
                <a:lnTo>
                  <a:pt x="9281" y="12457"/>
                </a:lnTo>
                <a:lnTo>
                  <a:pt x="8768" y="12603"/>
                </a:lnTo>
                <a:lnTo>
                  <a:pt x="8207" y="12676"/>
                </a:lnTo>
                <a:lnTo>
                  <a:pt x="7645" y="12701"/>
                </a:lnTo>
                <a:lnTo>
                  <a:pt x="7083" y="12676"/>
                </a:lnTo>
                <a:lnTo>
                  <a:pt x="6521" y="12603"/>
                </a:lnTo>
                <a:lnTo>
                  <a:pt x="6009" y="12457"/>
                </a:lnTo>
                <a:lnTo>
                  <a:pt x="5471" y="12286"/>
                </a:lnTo>
                <a:lnTo>
                  <a:pt x="4983" y="12041"/>
                </a:lnTo>
                <a:lnTo>
                  <a:pt x="4494" y="11773"/>
                </a:lnTo>
                <a:lnTo>
                  <a:pt x="4055" y="11431"/>
                </a:lnTo>
                <a:lnTo>
                  <a:pt x="3640" y="11065"/>
                </a:lnTo>
                <a:lnTo>
                  <a:pt x="3591" y="10967"/>
                </a:lnTo>
                <a:lnTo>
                  <a:pt x="3542" y="10894"/>
                </a:lnTo>
                <a:lnTo>
                  <a:pt x="3517" y="10796"/>
                </a:lnTo>
                <a:lnTo>
                  <a:pt x="3493" y="10698"/>
                </a:lnTo>
                <a:lnTo>
                  <a:pt x="3517" y="10625"/>
                </a:lnTo>
                <a:lnTo>
                  <a:pt x="3542" y="10527"/>
                </a:lnTo>
                <a:lnTo>
                  <a:pt x="3591" y="10430"/>
                </a:lnTo>
                <a:lnTo>
                  <a:pt x="3640" y="10356"/>
                </a:lnTo>
                <a:lnTo>
                  <a:pt x="3713" y="10307"/>
                </a:lnTo>
                <a:lnTo>
                  <a:pt x="3811" y="10259"/>
                </a:lnTo>
                <a:lnTo>
                  <a:pt x="3884" y="10234"/>
                </a:lnTo>
                <a:lnTo>
                  <a:pt x="3981" y="10210"/>
                </a:lnTo>
                <a:lnTo>
                  <a:pt x="4079" y="10234"/>
                </a:lnTo>
                <a:lnTo>
                  <a:pt x="4177" y="10259"/>
                </a:lnTo>
                <a:lnTo>
                  <a:pt x="4250" y="10307"/>
                </a:lnTo>
                <a:lnTo>
                  <a:pt x="4323" y="10356"/>
                </a:lnTo>
                <a:lnTo>
                  <a:pt x="4690" y="10674"/>
                </a:lnTo>
                <a:lnTo>
                  <a:pt x="5056" y="10942"/>
                </a:lnTo>
                <a:lnTo>
                  <a:pt x="5447" y="11187"/>
                </a:lnTo>
                <a:lnTo>
                  <a:pt x="5862" y="11382"/>
                </a:lnTo>
                <a:lnTo>
                  <a:pt x="6277" y="11529"/>
                </a:lnTo>
                <a:lnTo>
                  <a:pt x="6717" y="11651"/>
                </a:lnTo>
                <a:lnTo>
                  <a:pt x="7181" y="11700"/>
                </a:lnTo>
                <a:lnTo>
                  <a:pt x="7645" y="11724"/>
                </a:lnTo>
                <a:lnTo>
                  <a:pt x="8109" y="11700"/>
                </a:lnTo>
                <a:lnTo>
                  <a:pt x="8573" y="11651"/>
                </a:lnTo>
                <a:lnTo>
                  <a:pt x="9013" y="11529"/>
                </a:lnTo>
                <a:lnTo>
                  <a:pt x="9428" y="11382"/>
                </a:lnTo>
                <a:lnTo>
                  <a:pt x="9843" y="11187"/>
                </a:lnTo>
                <a:lnTo>
                  <a:pt x="10234" y="10942"/>
                </a:lnTo>
                <a:lnTo>
                  <a:pt x="10600" y="10674"/>
                </a:lnTo>
                <a:lnTo>
                  <a:pt x="10966" y="10356"/>
                </a:lnTo>
                <a:lnTo>
                  <a:pt x="11040" y="10307"/>
                </a:lnTo>
                <a:lnTo>
                  <a:pt x="11113" y="10259"/>
                </a:lnTo>
                <a:lnTo>
                  <a:pt x="11211" y="10234"/>
                </a:lnTo>
                <a:lnTo>
                  <a:pt x="11308" y="10210"/>
                </a:lnTo>
                <a:close/>
                <a:moveTo>
                  <a:pt x="7254" y="1"/>
                </a:moveTo>
                <a:lnTo>
                  <a:pt x="6863" y="50"/>
                </a:lnTo>
                <a:lnTo>
                  <a:pt x="6473" y="99"/>
                </a:lnTo>
                <a:lnTo>
                  <a:pt x="6106" y="147"/>
                </a:lnTo>
                <a:lnTo>
                  <a:pt x="5740" y="245"/>
                </a:lnTo>
                <a:lnTo>
                  <a:pt x="5374" y="343"/>
                </a:lnTo>
                <a:lnTo>
                  <a:pt x="5007" y="465"/>
                </a:lnTo>
                <a:lnTo>
                  <a:pt x="4665" y="611"/>
                </a:lnTo>
                <a:lnTo>
                  <a:pt x="4323" y="758"/>
                </a:lnTo>
                <a:lnTo>
                  <a:pt x="4006" y="929"/>
                </a:lnTo>
                <a:lnTo>
                  <a:pt x="3688" y="1100"/>
                </a:lnTo>
                <a:lnTo>
                  <a:pt x="3371" y="1295"/>
                </a:lnTo>
                <a:lnTo>
                  <a:pt x="3078" y="1515"/>
                </a:lnTo>
                <a:lnTo>
                  <a:pt x="2785" y="1735"/>
                </a:lnTo>
                <a:lnTo>
                  <a:pt x="2516" y="1979"/>
                </a:lnTo>
                <a:lnTo>
                  <a:pt x="2247" y="2248"/>
                </a:lnTo>
                <a:lnTo>
                  <a:pt x="1979" y="2516"/>
                </a:lnTo>
                <a:lnTo>
                  <a:pt x="1735" y="2785"/>
                </a:lnTo>
                <a:lnTo>
                  <a:pt x="1515" y="3078"/>
                </a:lnTo>
                <a:lnTo>
                  <a:pt x="1295" y="3371"/>
                </a:lnTo>
                <a:lnTo>
                  <a:pt x="1100" y="3689"/>
                </a:lnTo>
                <a:lnTo>
                  <a:pt x="929" y="4006"/>
                </a:lnTo>
                <a:lnTo>
                  <a:pt x="758" y="4324"/>
                </a:lnTo>
                <a:lnTo>
                  <a:pt x="611" y="4666"/>
                </a:lnTo>
                <a:lnTo>
                  <a:pt x="465" y="5008"/>
                </a:lnTo>
                <a:lnTo>
                  <a:pt x="342" y="5374"/>
                </a:lnTo>
                <a:lnTo>
                  <a:pt x="245" y="5740"/>
                </a:lnTo>
                <a:lnTo>
                  <a:pt x="147" y="6107"/>
                </a:lnTo>
                <a:lnTo>
                  <a:pt x="98" y="6473"/>
                </a:lnTo>
                <a:lnTo>
                  <a:pt x="49" y="6864"/>
                </a:lnTo>
                <a:lnTo>
                  <a:pt x="1" y="7255"/>
                </a:lnTo>
                <a:lnTo>
                  <a:pt x="1" y="7645"/>
                </a:lnTo>
                <a:lnTo>
                  <a:pt x="1" y="8036"/>
                </a:lnTo>
                <a:lnTo>
                  <a:pt x="49" y="8427"/>
                </a:lnTo>
                <a:lnTo>
                  <a:pt x="98" y="8818"/>
                </a:lnTo>
                <a:lnTo>
                  <a:pt x="147" y="9184"/>
                </a:lnTo>
                <a:lnTo>
                  <a:pt x="245" y="9550"/>
                </a:lnTo>
                <a:lnTo>
                  <a:pt x="342" y="9917"/>
                </a:lnTo>
                <a:lnTo>
                  <a:pt x="465" y="10283"/>
                </a:lnTo>
                <a:lnTo>
                  <a:pt x="611" y="10625"/>
                </a:lnTo>
                <a:lnTo>
                  <a:pt x="758" y="10967"/>
                </a:lnTo>
                <a:lnTo>
                  <a:pt x="929" y="11284"/>
                </a:lnTo>
                <a:lnTo>
                  <a:pt x="1100" y="11602"/>
                </a:lnTo>
                <a:lnTo>
                  <a:pt x="1295" y="11919"/>
                </a:lnTo>
                <a:lnTo>
                  <a:pt x="1515" y="12212"/>
                </a:lnTo>
                <a:lnTo>
                  <a:pt x="1735" y="12506"/>
                </a:lnTo>
                <a:lnTo>
                  <a:pt x="1979" y="12774"/>
                </a:lnTo>
                <a:lnTo>
                  <a:pt x="2247" y="13043"/>
                </a:lnTo>
                <a:lnTo>
                  <a:pt x="2516" y="13311"/>
                </a:lnTo>
                <a:lnTo>
                  <a:pt x="2785" y="13556"/>
                </a:lnTo>
                <a:lnTo>
                  <a:pt x="3078" y="13776"/>
                </a:lnTo>
                <a:lnTo>
                  <a:pt x="3371" y="13995"/>
                </a:lnTo>
                <a:lnTo>
                  <a:pt x="3688" y="14191"/>
                </a:lnTo>
                <a:lnTo>
                  <a:pt x="4006" y="14362"/>
                </a:lnTo>
                <a:lnTo>
                  <a:pt x="4323" y="14533"/>
                </a:lnTo>
                <a:lnTo>
                  <a:pt x="4665" y="14679"/>
                </a:lnTo>
                <a:lnTo>
                  <a:pt x="5007" y="14826"/>
                </a:lnTo>
                <a:lnTo>
                  <a:pt x="5374" y="14948"/>
                </a:lnTo>
                <a:lnTo>
                  <a:pt x="5740" y="15046"/>
                </a:lnTo>
                <a:lnTo>
                  <a:pt x="6106" y="15143"/>
                </a:lnTo>
                <a:lnTo>
                  <a:pt x="6473" y="15192"/>
                </a:lnTo>
                <a:lnTo>
                  <a:pt x="6863" y="15241"/>
                </a:lnTo>
                <a:lnTo>
                  <a:pt x="7254" y="15290"/>
                </a:lnTo>
                <a:lnTo>
                  <a:pt x="8036" y="15290"/>
                </a:lnTo>
                <a:lnTo>
                  <a:pt x="8426" y="15241"/>
                </a:lnTo>
                <a:lnTo>
                  <a:pt x="8817" y="15192"/>
                </a:lnTo>
                <a:lnTo>
                  <a:pt x="9184" y="15143"/>
                </a:lnTo>
                <a:lnTo>
                  <a:pt x="9550" y="15046"/>
                </a:lnTo>
                <a:lnTo>
                  <a:pt x="9916" y="14948"/>
                </a:lnTo>
                <a:lnTo>
                  <a:pt x="10283" y="14826"/>
                </a:lnTo>
                <a:lnTo>
                  <a:pt x="10625" y="14679"/>
                </a:lnTo>
                <a:lnTo>
                  <a:pt x="10966" y="14533"/>
                </a:lnTo>
                <a:lnTo>
                  <a:pt x="11284" y="14362"/>
                </a:lnTo>
                <a:lnTo>
                  <a:pt x="11601" y="14191"/>
                </a:lnTo>
                <a:lnTo>
                  <a:pt x="11919" y="13995"/>
                </a:lnTo>
                <a:lnTo>
                  <a:pt x="12212" y="13776"/>
                </a:lnTo>
                <a:lnTo>
                  <a:pt x="12505" y="13556"/>
                </a:lnTo>
                <a:lnTo>
                  <a:pt x="12774" y="13311"/>
                </a:lnTo>
                <a:lnTo>
                  <a:pt x="13042" y="13043"/>
                </a:lnTo>
                <a:lnTo>
                  <a:pt x="13311" y="12774"/>
                </a:lnTo>
                <a:lnTo>
                  <a:pt x="13555" y="12506"/>
                </a:lnTo>
                <a:lnTo>
                  <a:pt x="13775" y="12212"/>
                </a:lnTo>
                <a:lnTo>
                  <a:pt x="13995" y="11919"/>
                </a:lnTo>
                <a:lnTo>
                  <a:pt x="14190" y="11602"/>
                </a:lnTo>
                <a:lnTo>
                  <a:pt x="14361" y="11284"/>
                </a:lnTo>
                <a:lnTo>
                  <a:pt x="14532" y="10967"/>
                </a:lnTo>
                <a:lnTo>
                  <a:pt x="14679" y="10625"/>
                </a:lnTo>
                <a:lnTo>
                  <a:pt x="14825" y="10283"/>
                </a:lnTo>
                <a:lnTo>
                  <a:pt x="14947" y="9917"/>
                </a:lnTo>
                <a:lnTo>
                  <a:pt x="15045" y="9550"/>
                </a:lnTo>
                <a:lnTo>
                  <a:pt x="15143" y="9184"/>
                </a:lnTo>
                <a:lnTo>
                  <a:pt x="15192" y="8818"/>
                </a:lnTo>
                <a:lnTo>
                  <a:pt x="15240" y="8427"/>
                </a:lnTo>
                <a:lnTo>
                  <a:pt x="15289" y="8036"/>
                </a:lnTo>
                <a:lnTo>
                  <a:pt x="15289" y="7645"/>
                </a:lnTo>
                <a:lnTo>
                  <a:pt x="15289" y="7255"/>
                </a:lnTo>
                <a:lnTo>
                  <a:pt x="15240" y="6864"/>
                </a:lnTo>
                <a:lnTo>
                  <a:pt x="15192" y="6473"/>
                </a:lnTo>
                <a:lnTo>
                  <a:pt x="15143" y="6107"/>
                </a:lnTo>
                <a:lnTo>
                  <a:pt x="15045" y="5740"/>
                </a:lnTo>
                <a:lnTo>
                  <a:pt x="14947" y="5374"/>
                </a:lnTo>
                <a:lnTo>
                  <a:pt x="14825" y="5008"/>
                </a:lnTo>
                <a:lnTo>
                  <a:pt x="14679" y="4666"/>
                </a:lnTo>
                <a:lnTo>
                  <a:pt x="14532" y="4324"/>
                </a:lnTo>
                <a:lnTo>
                  <a:pt x="14361" y="4006"/>
                </a:lnTo>
                <a:lnTo>
                  <a:pt x="14190" y="3689"/>
                </a:lnTo>
                <a:lnTo>
                  <a:pt x="13995" y="3371"/>
                </a:lnTo>
                <a:lnTo>
                  <a:pt x="13775" y="3078"/>
                </a:lnTo>
                <a:lnTo>
                  <a:pt x="13555" y="2785"/>
                </a:lnTo>
                <a:lnTo>
                  <a:pt x="13311" y="2516"/>
                </a:lnTo>
                <a:lnTo>
                  <a:pt x="13042" y="2248"/>
                </a:lnTo>
                <a:lnTo>
                  <a:pt x="12774" y="1979"/>
                </a:lnTo>
                <a:lnTo>
                  <a:pt x="12505" y="1735"/>
                </a:lnTo>
                <a:lnTo>
                  <a:pt x="12212" y="1515"/>
                </a:lnTo>
                <a:lnTo>
                  <a:pt x="11919" y="1295"/>
                </a:lnTo>
                <a:lnTo>
                  <a:pt x="11601" y="1100"/>
                </a:lnTo>
                <a:lnTo>
                  <a:pt x="11284" y="929"/>
                </a:lnTo>
                <a:lnTo>
                  <a:pt x="10966" y="758"/>
                </a:lnTo>
                <a:lnTo>
                  <a:pt x="10625" y="611"/>
                </a:lnTo>
                <a:lnTo>
                  <a:pt x="10283" y="465"/>
                </a:lnTo>
                <a:lnTo>
                  <a:pt x="9916" y="343"/>
                </a:lnTo>
                <a:lnTo>
                  <a:pt x="9550" y="245"/>
                </a:lnTo>
                <a:lnTo>
                  <a:pt x="9184" y="147"/>
                </a:lnTo>
                <a:lnTo>
                  <a:pt x="8817" y="99"/>
                </a:lnTo>
                <a:lnTo>
                  <a:pt x="8426" y="50"/>
                </a:lnTo>
                <a:lnTo>
                  <a:pt x="8036" y="1"/>
                </a:lnTo>
                <a:close/>
              </a:path>
            </a:pathLst>
          </a:custGeom>
          <a:solidFill>
            <a:srgbClr val="92D050"/>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scalus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1715</Words>
  <Application>Microsoft Office PowerPoint</Application>
  <PresentationFormat>On-screen Show (16:10)</PresentationFormat>
  <Paragraphs>227</Paragraphs>
  <Slides>31</Slides>
  <Notes>4</Notes>
  <HiddenSlides>0</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Office Theme</vt:lpstr>
      <vt:lpstr>Escalus template</vt:lpstr>
      <vt:lpstr>Periodic Classification </vt:lpstr>
      <vt:lpstr>Dobereiners’s Triads</vt:lpstr>
      <vt:lpstr>Dobereiners’s Triads</vt:lpstr>
      <vt:lpstr>Limitation of Dobereiner’s Triads: </vt:lpstr>
      <vt:lpstr>Newlands’ Law of Octaves:</vt:lpstr>
      <vt:lpstr>Limitation of Newlands’ Octaves:</vt:lpstr>
      <vt:lpstr>PowerPoint Presentation</vt:lpstr>
      <vt:lpstr>Mendeleev's Periodic Classification</vt:lpstr>
      <vt:lpstr>Explanation of Mendeleev’s Periodic Table:</vt:lpstr>
      <vt:lpstr>PowerPoint Presentation</vt:lpstr>
      <vt:lpstr>PowerPoint Presentation</vt:lpstr>
      <vt:lpstr>Merits of Mendeleev’s Periodic Table:</vt:lpstr>
      <vt:lpstr>PowerPoint Presentation</vt:lpstr>
      <vt:lpstr>Limitation of Mendeleev’s Periodic Table</vt:lpstr>
      <vt:lpstr>PowerPoint Presentation</vt:lpstr>
      <vt:lpstr>Modern Periodic Classification</vt:lpstr>
      <vt:lpstr>PowerPoint Presentation</vt:lpstr>
      <vt:lpstr>Groups in Modern Periodic Table:</vt:lpstr>
      <vt:lpstr>PowerPoint Presentation</vt:lpstr>
      <vt:lpstr>Periods in Modern Periodic Table:</vt:lpstr>
      <vt:lpstr>Position of elements in the Modern Periodic Table:</vt:lpstr>
      <vt:lpstr>PowerPoint Presentation</vt:lpstr>
      <vt:lpstr>PowerPoint Presentation</vt:lpstr>
      <vt:lpstr>PowerPoint Presentation</vt:lpstr>
      <vt:lpstr>Trends in Modern Periodic Table:  </vt:lpstr>
      <vt:lpstr>PowerPoint Presentation</vt:lpstr>
      <vt:lpstr>Atomic size:</vt:lpstr>
      <vt:lpstr>PowerPoint Presentation</vt:lpstr>
      <vt:lpstr>PowerPoint Presentation</vt:lpstr>
      <vt:lpstr>PowerPoint Presentation</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Periodic Classification</dc:title>
  <dc:creator>Saggy</dc:creator>
  <cp:lastModifiedBy>sushant</cp:lastModifiedBy>
  <cp:revision>10</cp:revision>
  <dcterms:created xsi:type="dcterms:W3CDTF">2006-08-16T00:00:00Z</dcterms:created>
  <dcterms:modified xsi:type="dcterms:W3CDTF">2016-07-06T02:17:48Z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